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ＭＳ ゴシック" pitchFamily="4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ＭＳ ゴシック" pitchFamily="4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ＭＳ ゴシック" pitchFamily="4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ＭＳ ゴシック" pitchFamily="4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ＭＳ ゴシック" pitchFamily="49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ＭＳ ゴシック" pitchFamily="49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ＭＳ ゴシック" pitchFamily="49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ＭＳ ゴシック" pitchFamily="49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ＭＳ ゴシック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766F"/>
    <a:srgbClr val="006666"/>
    <a:srgbClr val="009999"/>
    <a:srgbClr val="D60093"/>
    <a:srgbClr val="FF8D3E"/>
    <a:srgbClr val="C09200"/>
    <a:srgbClr val="C0C0C0"/>
    <a:srgbClr val="EAEAEA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950" y="-108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ja-JP" altLang="en-US" sz="1600"/>
              <a:t>月別ヒット数グラフ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cat>
            <c:strRef>
              <c:f>Sheet2!$B$4:$B$15</c:f>
              <c:strCache>
                <c:ptCount val="12"/>
                <c:pt idx="0">
                  <c:v>１月</c:v>
                </c:pt>
                <c:pt idx="1">
                  <c:v>２月</c:v>
                </c:pt>
                <c:pt idx="2">
                  <c:v>３月</c:v>
                </c:pt>
                <c:pt idx="3">
                  <c:v>４月</c:v>
                </c:pt>
                <c:pt idx="4">
                  <c:v>５月</c:v>
                </c:pt>
                <c:pt idx="5">
                  <c:v>６月</c:v>
                </c:pt>
                <c:pt idx="6">
                  <c:v>７月</c:v>
                </c:pt>
                <c:pt idx="7">
                  <c:v>８月</c:v>
                </c:pt>
                <c:pt idx="8">
                  <c:v>９月</c:v>
                </c:pt>
                <c:pt idx="9">
                  <c:v>１０月</c:v>
                </c:pt>
                <c:pt idx="10">
                  <c:v>１１月</c:v>
                </c:pt>
                <c:pt idx="11">
                  <c:v>１２月</c:v>
                </c:pt>
              </c:strCache>
            </c:strRef>
          </c:cat>
          <c:val>
            <c:numRef>
              <c:f>Sheet2!$C$4:$C$15</c:f>
              <c:numCache>
                <c:formatCode>General</c:formatCode>
                <c:ptCount val="12"/>
                <c:pt idx="0">
                  <c:v>46764</c:v>
                </c:pt>
                <c:pt idx="1">
                  <c:v>40656</c:v>
                </c:pt>
                <c:pt idx="2">
                  <c:v>69360</c:v>
                </c:pt>
                <c:pt idx="3">
                  <c:v>72264</c:v>
                </c:pt>
                <c:pt idx="4">
                  <c:v>94740</c:v>
                </c:pt>
                <c:pt idx="5">
                  <c:v>72264</c:v>
                </c:pt>
                <c:pt idx="6">
                  <c:v>107700</c:v>
                </c:pt>
                <c:pt idx="7">
                  <c:v>178584</c:v>
                </c:pt>
                <c:pt idx="8">
                  <c:v>142056</c:v>
                </c:pt>
                <c:pt idx="9">
                  <c:v>146568</c:v>
                </c:pt>
                <c:pt idx="10">
                  <c:v>168468</c:v>
                </c:pt>
                <c:pt idx="11">
                  <c:v>144804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469056"/>
        <c:axId val="39658624"/>
      </c:lineChart>
      <c:catAx>
        <c:axId val="3946905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39658624"/>
        <c:crosses val="autoZero"/>
        <c:auto val="1"/>
        <c:lblAlgn val="ctr"/>
        <c:lblOffset val="100"/>
        <c:noMultiLvlLbl val="0"/>
      </c:catAx>
      <c:valAx>
        <c:axId val="396586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 altLang="en-US"/>
                  <a:t>ヒット数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9469056"/>
        <c:crosses val="autoZero"/>
        <c:crossBetween val="between"/>
        <c:dispUnits>
          <c:builtInUnit val="tenThousands"/>
          <c:dispUnitsLbl>
            <c:layout/>
          </c:dispUnitsLbl>
        </c:dispUnits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323"/>
          </a:xfrm>
          <a:prstGeom prst="rect">
            <a:avLst/>
          </a:prstGeom>
        </p:spPr>
        <p:txBody>
          <a:bodyPr vert="horz" lIns="94315" tIns="47158" rIns="94315" bIns="4715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295" y="1"/>
            <a:ext cx="3076363" cy="511323"/>
          </a:xfrm>
          <a:prstGeom prst="rect">
            <a:avLst/>
          </a:prstGeom>
        </p:spPr>
        <p:txBody>
          <a:bodyPr vert="horz" lIns="94315" tIns="47158" rIns="94315" bIns="47158" rtlCol="0"/>
          <a:lstStyle>
            <a:lvl1pPr algn="r">
              <a:defRPr sz="1100"/>
            </a:lvl1pPr>
          </a:lstStyle>
          <a:p>
            <a:fld id="{6E1825BE-F0C2-4FD3-997C-BC4E720FFF2E}" type="datetimeFigureOut">
              <a:rPr kumimoji="1" lang="ja-JP" altLang="en-US" smtClean="0"/>
              <a:t>2012/8/18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721658"/>
            <a:ext cx="3076363" cy="511322"/>
          </a:xfrm>
          <a:prstGeom prst="rect">
            <a:avLst/>
          </a:prstGeom>
        </p:spPr>
        <p:txBody>
          <a:bodyPr vert="horz" lIns="94315" tIns="47158" rIns="94315" bIns="4715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295" y="9721658"/>
            <a:ext cx="3076363" cy="511322"/>
          </a:xfrm>
          <a:prstGeom prst="rect">
            <a:avLst/>
          </a:prstGeom>
        </p:spPr>
        <p:txBody>
          <a:bodyPr vert="horz" lIns="94315" tIns="47158" rIns="94315" bIns="47158" rtlCol="0" anchor="b"/>
          <a:lstStyle>
            <a:lvl1pPr algn="r">
              <a:defRPr sz="1100"/>
            </a:lvl1pPr>
          </a:lstStyle>
          <a:p>
            <a:fld id="{30EC012A-705D-4CE5-BF63-34F23F3362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53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0"/>
          </a:xfrm>
          <a:prstGeom prst="rect">
            <a:avLst/>
          </a:prstGeom>
        </p:spPr>
        <p:txBody>
          <a:bodyPr vert="horz" lIns="94315" tIns="47158" rIns="94315" bIns="4715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0"/>
          </a:xfrm>
          <a:prstGeom prst="rect">
            <a:avLst/>
          </a:prstGeom>
        </p:spPr>
        <p:txBody>
          <a:bodyPr vert="horz" lIns="94315" tIns="47158" rIns="94315" bIns="4715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1DE4C66B-E038-4A3D-AA66-68505E61C081}" type="datetimeFigureOut">
              <a:rPr lang="ja-JP" altLang="en-US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15" tIns="47158" rIns="94315" bIns="47158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315" tIns="47158" rIns="94315" bIns="47158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315" tIns="47158" rIns="94315" bIns="4715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4315" tIns="47158" rIns="94315" bIns="4715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14AC60C7-D10A-4565-B3FB-74E6C9E56C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131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AC60C7-D10A-4565-B3FB-74E6C9E56C76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4400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60412D-E6C2-41BC-95A9-48DAD201F116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50E213-FB32-42F6-B2D5-F9B414CA60F7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AC60C7-D10A-4565-B3FB-74E6C9E56C76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55649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AC60C7-D10A-4565-B3FB-74E6C9E56C76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2070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AC60C7-D10A-4565-B3FB-74E6C9E56C76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62860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AC60C7-D10A-4565-B3FB-74E6C9E56C76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38223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角丸四角形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0" name="サブタイトル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4C7390-B5EE-4125-847D-336D21B8C21F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6AC8AA5-D4A4-4CFE-904F-F466834272E7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CC161AC-246E-4C97-81A5-EB6155E12C69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6DDDE2-CA7D-4447-B817-30C0BC9B95B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CC161AC-246E-4C97-81A5-EB6155E12C69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6DDDE2-CA7D-4447-B817-30C0BC9B95B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CA4AC9-F621-432E-B543-80AB7D758BCA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2B49C4-3D14-4922-BA69-BCA3BB94C0B5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角丸四角形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EB0D85-5182-4B10-AF7F-5469F3E37657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ACBA77-9F2D-4ED7-8F08-F5A06F245187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969CE2-2BBE-4610-9C68-BD8F0FFC2209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28D8DD-2732-4063-8F33-CE2AB7D3442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ABC33F-2D1A-4246-B007-85DD06FE7D8E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A5185F-4E97-4F84-8BA2-CC7CB1841EC5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7B9317-B1E2-440D-AACC-E4F61B0D9BCA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9F2294-CD88-4E73-88FB-23F97B6E19F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082237-3802-4B54-A8F0-FC10A3ACBB3A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2A12D4-1B44-4D5A-8856-53E421A8C97E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CC161AC-246E-4C97-81A5-EB6155E12C69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6DDDE2-CA7D-4447-B817-30C0BC9B95B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 つの角を丸めた四角形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4DA215-D23E-45FD-83BF-FE4FEED5225C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61A34F-DF9D-4C4D-B8F1-0EB8A8347E91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角丸四角形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タイトル プレースホルダー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87FFE721-8AC2-411A-9BA9-AADD703AFE54}" type="datetimeFigureOut">
              <a:rPr lang="ja-JP" altLang="en-US" smtClean="0"/>
              <a:pPr>
                <a:defRPr/>
              </a:pPr>
              <a:t>2012/8/18</a:t>
            </a:fld>
            <a:endParaRPr lang="ja-JP" altLang="en-US"/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19CAC1A6-5C70-4013-930F-BB562CC90F59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1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r>
              <a:rPr kumimoji="1" lang="ja-JP" altLang="en-US" sz="3200" dirty="0" smtClean="0"/>
              <a:t>ウェブサイトを利用した観光案内の提案</a:t>
            </a:r>
            <a:endParaRPr kumimoji="1" lang="ja-JP" altLang="en-US" sz="3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 smtClean="0">
                <a:solidFill>
                  <a:srgbClr val="79766F"/>
                </a:solidFill>
              </a:rPr>
              <a:t>１年２組　</a:t>
            </a:r>
            <a:r>
              <a:rPr lang="en-US" altLang="ja-JP" sz="2800" dirty="0" smtClean="0">
                <a:solidFill>
                  <a:srgbClr val="79766F"/>
                </a:solidFill>
              </a:rPr>
              <a:t>A</a:t>
            </a:r>
            <a:r>
              <a:rPr lang="ja-JP" altLang="en-US" sz="2800" dirty="0" smtClean="0">
                <a:solidFill>
                  <a:srgbClr val="79766F"/>
                </a:solidFill>
              </a:rPr>
              <a:t>グループ</a:t>
            </a:r>
            <a:endParaRPr kumimoji="1" lang="ja-JP" altLang="en-US" sz="2800" dirty="0">
              <a:solidFill>
                <a:srgbClr val="7976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41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381000" y="5807075"/>
            <a:ext cx="8183563" cy="669925"/>
          </a:xfrm>
          <a:noFill/>
        </p:spPr>
        <p:txBody>
          <a:bodyPr/>
          <a:lstStyle/>
          <a:p>
            <a:pPr eaLnBrk="1" hangingPunct="1"/>
            <a:r>
              <a:rPr lang="ja-JP" altLang="en-US" sz="3200" dirty="0" smtClean="0"/>
              <a:t>観光案内サイトのねらい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838200" y="838200"/>
            <a:ext cx="5730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2800" b="1" dirty="0" smtClean="0">
                <a:solidFill>
                  <a:srgbClr val="D60093"/>
                </a:solidFill>
                <a:effectLst/>
                <a:ea typeface="ＭＳ Ｐゴシック" pitchFamily="50" charset="-128"/>
              </a:rPr>
              <a:t>観光案内のサイトを作る</a:t>
            </a:r>
            <a:endParaRPr lang="ja-JP" altLang="en-US" sz="2800" dirty="0">
              <a:solidFill>
                <a:srgbClr val="D60093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5124" name="コンテンツ プレースホルダ 2"/>
          <p:cNvSpPr>
            <a:spLocks/>
          </p:cNvSpPr>
          <p:nvPr/>
        </p:nvSpPr>
        <p:spPr bwMode="auto">
          <a:xfrm>
            <a:off x="714374" y="1500188"/>
            <a:ext cx="7572401" cy="414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ja-JP" altLang="en-US" sz="2000" dirty="0">
                <a:solidFill>
                  <a:srgbClr val="006666"/>
                </a:solidFill>
                <a:effectLst/>
                <a:latin typeface="ＭＳ ゴシック" pitchFamily="49" charset="-128"/>
              </a:rPr>
              <a:t>　</a:t>
            </a:r>
            <a:r>
              <a:rPr lang="ja-JP" altLang="en-US" sz="2400" b="1" dirty="0">
                <a:solidFill>
                  <a:srgbClr val="006666"/>
                </a:solidFill>
                <a:effectLst/>
                <a:latin typeface="ＭＳ ゴシック" pitchFamily="49" charset="-128"/>
              </a:rPr>
              <a:t>１ 観光情報の充実</a:t>
            </a:r>
            <a:endParaRPr lang="ja-JP" altLang="en-US" sz="2400" b="1" dirty="0">
              <a:effectLst/>
              <a:latin typeface="ＭＳ ゴシック" pitchFamily="49" charset="-128"/>
            </a:endParaRPr>
          </a:p>
          <a:p>
            <a:pPr marL="776288" lvl="1" indent="-319088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SzPct val="80000"/>
              <a:buFontTx/>
              <a:buBlip>
                <a:blip r:embed="rId3"/>
              </a:buBlip>
            </a:pPr>
            <a:r>
              <a:rPr lang="ja-JP" altLang="en-US" sz="2000" dirty="0">
                <a:effectLst/>
                <a:latin typeface="ＭＳ ゴシック" pitchFamily="49" charset="-128"/>
              </a:rPr>
              <a:t>見て楽しい、行ってみたくなる情報演出</a:t>
            </a:r>
          </a:p>
          <a:p>
            <a:pPr marL="776288" lvl="1" indent="-319088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SzPct val="80000"/>
              <a:buFontTx/>
              <a:buBlip>
                <a:blip r:embed="rId3"/>
              </a:buBlip>
            </a:pPr>
            <a:r>
              <a:rPr lang="ja-JP" altLang="en-US" sz="2000" dirty="0" smtClean="0">
                <a:effectLst/>
                <a:latin typeface="ＭＳ ゴシック" pitchFamily="49" charset="-128"/>
              </a:rPr>
              <a:t>観光客を</a:t>
            </a:r>
            <a:r>
              <a:rPr lang="ja-JP" altLang="en-US" sz="2000" dirty="0">
                <a:effectLst/>
                <a:latin typeface="ＭＳ ゴシック" pitchFamily="49" charset="-128"/>
              </a:rPr>
              <a:t>ターゲットにした情報提供</a:t>
            </a:r>
            <a:endParaRPr lang="en-US" altLang="ja-JP" sz="2000" dirty="0">
              <a:effectLst/>
              <a:latin typeface="ＭＳ ゴシック" pitchFamily="49" charset="-128"/>
            </a:endParaRPr>
          </a:p>
          <a:p>
            <a:pPr marL="319088" indent="-319088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ja-JP" altLang="en-US" sz="1700" dirty="0">
              <a:effectLst/>
              <a:latin typeface="ＭＳ ゴシック" pitchFamily="49" charset="-128"/>
            </a:endParaRPr>
          </a:p>
          <a:p>
            <a:pPr marL="319088" indent="-319088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ja-JP" altLang="en-US" sz="2000" b="1" dirty="0">
                <a:solidFill>
                  <a:srgbClr val="006666"/>
                </a:solidFill>
                <a:effectLst/>
                <a:latin typeface="ＭＳ ゴシック" pitchFamily="49" charset="-128"/>
              </a:rPr>
              <a:t>　</a:t>
            </a:r>
            <a:r>
              <a:rPr lang="ja-JP" altLang="en-US" sz="2400" b="1" dirty="0">
                <a:solidFill>
                  <a:srgbClr val="006666"/>
                </a:solidFill>
                <a:effectLst/>
                <a:latin typeface="ＭＳ ゴシック" pitchFamily="49" charset="-128"/>
              </a:rPr>
              <a:t>２ 集客につながるウェブサイト</a:t>
            </a:r>
            <a:endParaRPr lang="ja-JP" altLang="en-US" sz="2400" b="1" dirty="0">
              <a:effectLst/>
              <a:latin typeface="ＭＳ ゴシック" pitchFamily="49" charset="-128"/>
            </a:endParaRPr>
          </a:p>
          <a:p>
            <a:pPr marL="776288" lvl="1" indent="-319088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SzPct val="80000"/>
              <a:buFontTx/>
              <a:buBlip>
                <a:blip r:embed="rId3"/>
              </a:buBlip>
            </a:pPr>
            <a:r>
              <a:rPr lang="ja-JP" altLang="en-US" sz="2000" dirty="0" smtClean="0">
                <a:effectLst/>
                <a:latin typeface="ＭＳ ゴシック" pitchFamily="49" charset="-128"/>
              </a:rPr>
              <a:t>観光名所のウェブ案内</a:t>
            </a:r>
            <a:endParaRPr lang="ja-JP" altLang="en-US" sz="2000" dirty="0">
              <a:effectLst/>
              <a:latin typeface="ＭＳ ゴシック" pitchFamily="49" charset="-128"/>
            </a:endParaRPr>
          </a:p>
          <a:p>
            <a:pPr marL="776288" lvl="1" indent="-319088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SzPct val="80000"/>
              <a:buFontTx/>
              <a:buBlip>
                <a:blip r:embed="rId3"/>
              </a:buBlip>
            </a:pPr>
            <a:r>
              <a:rPr lang="ja-JP" altLang="en-US" sz="2000" dirty="0" smtClean="0">
                <a:effectLst/>
                <a:latin typeface="ＭＳ ゴシック" pitchFamily="49" charset="-128"/>
              </a:rPr>
              <a:t>特産物、施設のウェブ案内</a:t>
            </a:r>
            <a:endParaRPr lang="ja-JP" altLang="en-US" sz="2000" dirty="0">
              <a:effectLst/>
              <a:latin typeface="ＭＳ ゴシック" pitchFamily="49" charset="-128"/>
            </a:endParaRPr>
          </a:p>
          <a:p>
            <a:pPr marL="776288" lvl="1" indent="-319088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SzPct val="80000"/>
              <a:buFontTx/>
              <a:buBlip>
                <a:blip r:embed="rId3"/>
              </a:buBlip>
            </a:pPr>
            <a:r>
              <a:rPr lang="ja-JP" altLang="en-US" sz="2000" dirty="0">
                <a:effectLst/>
                <a:latin typeface="ＭＳ ゴシック" pitchFamily="49" charset="-128"/>
              </a:rPr>
              <a:t>観光案内</a:t>
            </a:r>
            <a:r>
              <a:rPr lang="ja-JP" altLang="en-US" sz="2000" dirty="0" smtClean="0">
                <a:effectLst/>
                <a:latin typeface="ＭＳ ゴシック" pitchFamily="49" charset="-128"/>
              </a:rPr>
              <a:t>のウェブ案内</a:t>
            </a:r>
            <a:endParaRPr lang="ja-JP" altLang="en-US" sz="2000" dirty="0">
              <a:effectLst/>
              <a:latin typeface="ＭＳ ゴシック" pitchFamily="49" charset="-128"/>
            </a:endParaRPr>
          </a:p>
          <a:p>
            <a:pPr marL="319088" indent="-319088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ja-JP" altLang="en-US" sz="1700" dirty="0">
              <a:effectLst/>
              <a:latin typeface="ＭＳ ゴシック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7265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533400" y="5410200"/>
            <a:ext cx="8183563" cy="1050925"/>
          </a:xfrm>
          <a:noFill/>
        </p:spPr>
        <p:txBody>
          <a:bodyPr/>
          <a:lstStyle/>
          <a:p>
            <a:pPr eaLnBrk="1" hangingPunct="1"/>
            <a:r>
              <a:rPr lang="ja-JP" altLang="en-US" sz="3200" dirty="0" smtClean="0"/>
              <a:t>観光案内サイトの構築</a:t>
            </a:r>
          </a:p>
        </p:txBody>
      </p:sp>
      <p:sp>
        <p:nvSpPr>
          <p:cNvPr id="6147" name="テキスト ボックス 2"/>
          <p:cNvSpPr txBox="1">
            <a:spLocks noChangeArrowheads="1"/>
          </p:cNvSpPr>
          <p:nvPr/>
        </p:nvSpPr>
        <p:spPr bwMode="auto">
          <a:xfrm>
            <a:off x="714348" y="857232"/>
            <a:ext cx="777240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2800" b="1" dirty="0" smtClean="0">
                <a:solidFill>
                  <a:srgbClr val="D60093"/>
                </a:solidFill>
                <a:effectLst/>
                <a:latin typeface="Verdana" pitchFamily="34" charset="0"/>
              </a:rPr>
              <a:t>楽しめるウェブサイトを作る</a:t>
            </a:r>
            <a:endParaRPr lang="en-US" altLang="ja-JP" sz="2800" dirty="0">
              <a:solidFill>
                <a:srgbClr val="D60093"/>
              </a:solidFill>
              <a:effectLst/>
              <a:latin typeface="Verdana" pitchFamily="34" charset="0"/>
            </a:endParaRPr>
          </a:p>
          <a:p>
            <a:endParaRPr lang="en-US" altLang="ja-JP" sz="1000" dirty="0">
              <a:effectLst/>
              <a:latin typeface="Verdana" pitchFamily="34" charset="0"/>
            </a:endParaRPr>
          </a:p>
          <a:p>
            <a:r>
              <a:rPr lang="ja-JP" altLang="en-US" sz="2400" b="1" dirty="0">
                <a:solidFill>
                  <a:srgbClr val="006666"/>
                </a:solidFill>
                <a:effectLst/>
                <a:latin typeface="Verdana" pitchFamily="34" charset="0"/>
              </a:rPr>
              <a:t>「読む</a:t>
            </a:r>
            <a:r>
              <a:rPr lang="ja-JP" altLang="en-US" sz="2400" b="1" dirty="0" smtClean="0">
                <a:solidFill>
                  <a:srgbClr val="006666"/>
                </a:solidFill>
                <a:effectLst/>
                <a:latin typeface="Verdana" pitchFamily="34" charset="0"/>
              </a:rPr>
              <a:t>」</a:t>
            </a:r>
            <a:r>
              <a:rPr lang="ja-JP" altLang="en-US" sz="2400" dirty="0" smtClean="0">
                <a:effectLst/>
                <a:latin typeface="Verdana" pitchFamily="34" charset="0"/>
              </a:rPr>
              <a:t>だけサイト</a:t>
            </a:r>
            <a:r>
              <a:rPr lang="ja-JP" altLang="en-US" sz="2400" dirty="0">
                <a:effectLst/>
                <a:latin typeface="Verdana" pitchFamily="34" charset="0"/>
              </a:rPr>
              <a:t>から</a:t>
            </a:r>
            <a:r>
              <a:rPr lang="ja-JP" altLang="en-US" sz="2400" b="1" dirty="0" smtClean="0">
                <a:solidFill>
                  <a:srgbClr val="006666"/>
                </a:solidFill>
                <a:effectLst/>
                <a:latin typeface="Verdana" pitchFamily="34" charset="0"/>
              </a:rPr>
              <a:t>「楽しめる」</a:t>
            </a:r>
            <a:r>
              <a:rPr lang="ja-JP" altLang="en-US" sz="2400" dirty="0">
                <a:effectLst/>
                <a:latin typeface="Verdana" pitchFamily="34" charset="0"/>
              </a:rPr>
              <a:t>サイト</a:t>
            </a:r>
            <a:r>
              <a:rPr lang="ja-JP" altLang="en-US" sz="2400" dirty="0" smtClean="0">
                <a:effectLst/>
                <a:latin typeface="Verdana" pitchFamily="34" charset="0"/>
              </a:rPr>
              <a:t>へ</a:t>
            </a:r>
            <a:endParaRPr lang="en-US" altLang="ja-JP" sz="2400" dirty="0">
              <a:effectLst/>
              <a:latin typeface="Verdana" pitchFamily="34" charset="0"/>
            </a:endParaRPr>
          </a:p>
        </p:txBody>
      </p:sp>
      <p:sp>
        <p:nvSpPr>
          <p:cNvPr id="6148" name="テキスト ボックス 4"/>
          <p:cNvSpPr txBox="1">
            <a:spLocks noChangeArrowheads="1"/>
          </p:cNvSpPr>
          <p:nvPr/>
        </p:nvSpPr>
        <p:spPr bwMode="auto">
          <a:xfrm>
            <a:off x="838200" y="2514600"/>
            <a:ext cx="416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2400" dirty="0" smtClean="0">
                <a:effectLst/>
                <a:latin typeface="Verdana" pitchFamily="34" charset="0"/>
              </a:rPr>
              <a:t>一方的な観光情報の提供</a:t>
            </a:r>
            <a:r>
              <a:rPr lang="ja-JP" altLang="en-US" sz="2400" dirty="0">
                <a:effectLst/>
                <a:latin typeface="Verdana" pitchFamily="34" charset="0"/>
              </a:rPr>
              <a:t>　　</a:t>
            </a:r>
            <a:endParaRPr lang="en-US" altLang="ja-JP" sz="2400" b="1" dirty="0">
              <a:solidFill>
                <a:srgbClr val="D60093"/>
              </a:solidFill>
              <a:effectLst/>
              <a:latin typeface="Verdana" pitchFamily="34" charset="0"/>
            </a:endParaRPr>
          </a:p>
        </p:txBody>
      </p:sp>
      <p:sp>
        <p:nvSpPr>
          <p:cNvPr id="6149" name="テキスト ボックス 5"/>
          <p:cNvSpPr txBox="1">
            <a:spLocks noChangeArrowheads="1"/>
          </p:cNvSpPr>
          <p:nvPr/>
        </p:nvSpPr>
        <p:spPr bwMode="auto">
          <a:xfrm>
            <a:off x="785813" y="3429000"/>
            <a:ext cx="5214948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2400" dirty="0" smtClean="0">
                <a:effectLst/>
                <a:latin typeface="Verdana" pitchFamily="34" charset="0"/>
              </a:rPr>
              <a:t>コミュニティ型の情報交流</a:t>
            </a:r>
            <a:endParaRPr lang="en-US" altLang="ja-JP" sz="2400" dirty="0">
              <a:effectLst/>
              <a:latin typeface="Verdana" pitchFamily="34" charset="0"/>
            </a:endParaRPr>
          </a:p>
          <a:p>
            <a:endParaRPr lang="en-US" altLang="ja-JP" sz="2400" dirty="0">
              <a:effectLst/>
              <a:latin typeface="Verdana" pitchFamily="34" charset="0"/>
            </a:endParaRPr>
          </a:p>
          <a:p>
            <a:r>
              <a:rPr lang="ja-JP" altLang="en-US" sz="2000" dirty="0" smtClean="0">
                <a:effectLst/>
                <a:latin typeface="Verdana" pitchFamily="34" charset="0"/>
              </a:rPr>
              <a:t>利用者の</a:t>
            </a:r>
            <a:r>
              <a:rPr lang="ja-JP" altLang="en-US" sz="2000" dirty="0">
                <a:effectLst/>
                <a:latin typeface="Verdana" pitchFamily="34" charset="0"/>
              </a:rPr>
              <a:t>参加</a:t>
            </a:r>
            <a:r>
              <a:rPr lang="ja-JP" altLang="en-US" sz="2000" dirty="0" smtClean="0">
                <a:effectLst/>
                <a:latin typeface="Verdana" pitchFamily="34" charset="0"/>
              </a:rPr>
              <a:t>意識を向上させる</a:t>
            </a:r>
            <a:endParaRPr lang="ja-JP" altLang="en-US" sz="2000" dirty="0">
              <a:effectLst/>
              <a:latin typeface="Verdana" pitchFamily="34" charset="0"/>
            </a:endParaRPr>
          </a:p>
          <a:p>
            <a:endParaRPr lang="ja-JP" altLang="en-US" sz="1200" dirty="0">
              <a:effectLst/>
              <a:latin typeface="Verdana" pitchFamily="34" charset="0"/>
            </a:endParaRPr>
          </a:p>
          <a:p>
            <a:endParaRPr lang="ja-JP" altLang="en-US" dirty="0">
              <a:effectLst/>
              <a:latin typeface="Verdana" pitchFamily="34" charset="0"/>
            </a:endParaRPr>
          </a:p>
          <a:p>
            <a:r>
              <a:rPr lang="ja-JP" altLang="en-US" sz="2400" dirty="0">
                <a:effectLst/>
                <a:latin typeface="Verdana" pitchFamily="34" charset="0"/>
              </a:rPr>
              <a:t>　　　</a:t>
            </a:r>
            <a:r>
              <a:rPr lang="ja-JP" altLang="en-US" sz="2000" dirty="0" smtClean="0">
                <a:effectLst/>
                <a:latin typeface="Verdana" pitchFamily="34" charset="0"/>
              </a:rPr>
              <a:t>観光の</a:t>
            </a:r>
            <a:r>
              <a:rPr lang="ja-JP" altLang="en-US" sz="2000" dirty="0">
                <a:effectLst/>
                <a:latin typeface="Verdana" pitchFamily="34" charset="0"/>
              </a:rPr>
              <a:t>活性化へ</a:t>
            </a: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4857752" y="2143116"/>
            <a:ext cx="10302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6600" dirty="0">
                <a:solidFill>
                  <a:srgbClr val="D60093"/>
                </a:solidFill>
                <a:effectLst/>
                <a:latin typeface="ＭＳ ゴシック" pitchFamily="49" charset="-128"/>
              </a:rPr>
              <a:t>×</a:t>
            </a:r>
            <a:endParaRPr lang="ja-JP" altLang="en-US" sz="6600" dirty="0">
              <a:solidFill>
                <a:srgbClr val="D60093"/>
              </a:solidFill>
              <a:effectLst/>
              <a:latin typeface="ＭＳ ゴシック" pitchFamily="49" charset="-128"/>
            </a:endParaRPr>
          </a:p>
        </p:txBody>
      </p:sp>
      <p:sp>
        <p:nvSpPr>
          <p:cNvPr id="38921" name="AutoShape 9"/>
          <p:cNvSpPr>
            <a:spLocks noChangeArrowheads="1"/>
          </p:cNvSpPr>
          <p:nvPr/>
        </p:nvSpPr>
        <p:spPr bwMode="auto">
          <a:xfrm>
            <a:off x="2357422" y="4643446"/>
            <a:ext cx="457200" cy="3048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tx1"/>
              </a:gs>
              <a:gs pos="50000">
                <a:srgbClr val="DDDDDD"/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52" name="Text Box 7"/>
          <p:cNvSpPr txBox="1">
            <a:spLocks noChangeArrowheads="1"/>
          </p:cNvSpPr>
          <p:nvPr/>
        </p:nvSpPr>
        <p:spPr bwMode="auto">
          <a:xfrm flipV="1">
            <a:off x="4705351" y="3262311"/>
            <a:ext cx="10715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 dirty="0">
                <a:solidFill>
                  <a:srgbClr val="D60093"/>
                </a:solidFill>
                <a:effectLst/>
                <a:latin typeface="Verdana" pitchFamily="34" charset="0"/>
              </a:rPr>
              <a:t>○</a:t>
            </a:r>
          </a:p>
        </p:txBody>
      </p:sp>
    </p:spTree>
    <p:extLst>
      <p:ext uri="{BB962C8B-B14F-4D97-AF65-F5344CB8AC3E}">
        <p14:creationId xmlns:p14="http://schemas.microsoft.com/office/powerpoint/2010/main" val="3977268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idx="4294967295"/>
          </p:nvPr>
        </p:nvSpPr>
        <p:spPr>
          <a:xfrm>
            <a:off x="571500" y="542925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kern="1200" dirty="0"/>
              <a:t>嵐山町の観光サイト</a:t>
            </a:r>
          </a:p>
        </p:txBody>
      </p:sp>
      <p:sp>
        <p:nvSpPr>
          <p:cNvPr id="10" name="テキスト ボックス 2"/>
          <p:cNvSpPr txBox="1">
            <a:spLocks noChangeArrowheads="1"/>
          </p:cNvSpPr>
          <p:nvPr/>
        </p:nvSpPr>
        <p:spPr bwMode="auto">
          <a:xfrm>
            <a:off x="5257800" y="1143000"/>
            <a:ext cx="335280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ja-JP" altLang="en-US" sz="1400" dirty="0">
                <a:solidFill>
                  <a:srgbClr val="292929"/>
                </a:solidFill>
                <a:effectLst/>
                <a:latin typeface="+mn-ea"/>
                <a:ea typeface="+mn-ea"/>
              </a:rPr>
              <a:t>  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1CH</a:t>
            </a:r>
            <a:r>
              <a:rPr lang="zh-CN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BBQ</a:t>
            </a:r>
            <a:r>
              <a:rPr lang="zh-CN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案内</a:t>
            </a:r>
            <a:endParaRPr lang="ja-JP" altLang="en-US" sz="1400" b="1" dirty="0">
              <a:solidFill>
                <a:srgbClr val="292929"/>
              </a:solidFill>
              <a:effectLst/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2CH</a:t>
            </a:r>
            <a:r>
              <a:rPr lang="zh-CN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女性教育会館案内</a:t>
            </a:r>
            <a:endParaRPr lang="ja-JP" altLang="en-US" sz="1400" b="1" dirty="0">
              <a:solidFill>
                <a:srgbClr val="292929"/>
              </a:solidFill>
              <a:effectLst/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3CH</a:t>
            </a: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女性教育会館案内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(</a:t>
            </a: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中国語編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)</a:t>
            </a:r>
            <a:endParaRPr lang="ja-JP" altLang="en-US" sz="1400" b="1" dirty="0">
              <a:solidFill>
                <a:srgbClr val="292929"/>
              </a:solidFill>
              <a:effectLst/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4CH</a:t>
            </a: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</a:t>
            </a: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史跡</a:t>
            </a: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探訪</a:t>
            </a:r>
            <a:endParaRPr lang="ja-JP" altLang="en-US" sz="1400" b="1" dirty="0">
              <a:solidFill>
                <a:srgbClr val="292929"/>
              </a:solidFill>
              <a:effectLst/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5CH</a:t>
            </a: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観光スポット紹介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  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6CH</a:t>
            </a: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嵐山役場案内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7CH</a:t>
            </a: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観光地場産業紹介</a:t>
            </a:r>
            <a:endParaRPr lang="ja-JP" altLang="en-US" sz="1400" b="1" dirty="0">
              <a:solidFill>
                <a:srgbClr val="292929"/>
              </a:solidFill>
              <a:effectLst/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8CH</a:t>
            </a: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地元のお店施設紹介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9CH</a:t>
            </a: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大平山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/</a:t>
            </a:r>
            <a:r>
              <a:rPr lang="zh-TW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嵐山渓谷紹介</a:t>
            </a:r>
            <a:endParaRPr lang="ja-JP" altLang="en-US" sz="1400" b="1" dirty="0">
              <a:solidFill>
                <a:srgbClr val="292929"/>
              </a:solidFill>
              <a:effectLst/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  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10CH</a:t>
            </a: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嵐山写真集スライドショー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11CH</a:t>
            </a: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人物紹介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</a:t>
            </a:r>
            <a:r>
              <a:rPr lang="en-US" altLang="ja-JP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12CH</a:t>
            </a:r>
            <a:r>
              <a:rPr lang="ja-JP" altLang="en-US" sz="1400" b="1" dirty="0">
                <a:solidFill>
                  <a:srgbClr val="292929"/>
                </a:solidFill>
                <a:effectLst/>
                <a:latin typeface="+mn-ea"/>
                <a:ea typeface="+mn-ea"/>
              </a:rPr>
              <a:t>　まつりとイベント</a:t>
            </a:r>
          </a:p>
        </p:txBody>
      </p: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1691680" y="4929188"/>
            <a:ext cx="1847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effectLst/>
                <a:hlinkClick r:id="rId3" action="ppaction://hlinksldjump"/>
              </a:rPr>
              <a:t>観光案内サイト</a:t>
            </a:r>
            <a:endParaRPr lang="ja-JP" altLang="en-US" dirty="0">
              <a:effectLst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74" y="836712"/>
            <a:ext cx="4461269" cy="3995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368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idx="4294967295"/>
          </p:nvPr>
        </p:nvSpPr>
        <p:spPr>
          <a:xfrm>
            <a:off x="3428992" y="2857496"/>
            <a:ext cx="3214710" cy="29051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ja-JP" altLang="en-US" sz="1800" b="0" dirty="0" smtClean="0">
                <a:solidFill>
                  <a:srgbClr val="006666"/>
                </a:solidFill>
              </a:rPr>
              <a:t>サイトの利用状況比較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219200" y="3505200"/>
            <a:ext cx="641032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dirty="0">
                <a:solidFill>
                  <a:srgbClr val="D60093"/>
                </a:solidFill>
                <a:effectLst/>
                <a:latin typeface="ＭＳ ゴシック" pitchFamily="49" charset="-128"/>
              </a:rPr>
              <a:t>サイト</a:t>
            </a:r>
            <a:r>
              <a:rPr lang="ja-JP" altLang="en-US" sz="2400" dirty="0" smtClean="0">
                <a:solidFill>
                  <a:srgbClr val="D60093"/>
                </a:solidFill>
                <a:effectLst/>
                <a:latin typeface="ＭＳ ゴシック" pitchFamily="49" charset="-128"/>
              </a:rPr>
              <a:t>の利用者</a:t>
            </a:r>
            <a:r>
              <a:rPr lang="ja-JP" altLang="en-US" sz="2400" dirty="0">
                <a:solidFill>
                  <a:srgbClr val="D60093"/>
                </a:solidFill>
                <a:effectLst/>
                <a:latin typeface="ＭＳ ゴシック" pitchFamily="49" charset="-128"/>
              </a:rPr>
              <a:t>は増加</a:t>
            </a:r>
            <a:endParaRPr lang="en-US" altLang="ja-JP" sz="2400" dirty="0">
              <a:solidFill>
                <a:srgbClr val="D60093"/>
              </a:solidFill>
              <a:effectLst/>
              <a:latin typeface="ＭＳ ゴシック" pitchFamily="49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2000" dirty="0">
                <a:effectLst/>
                <a:latin typeface="ＭＳ ゴシック" pitchFamily="49" charset="-128"/>
              </a:rPr>
              <a:t>　・</a:t>
            </a:r>
            <a:r>
              <a:rPr lang="en-US" altLang="ja-JP" sz="2000" dirty="0">
                <a:effectLst/>
                <a:latin typeface="ＭＳ ゴシック" pitchFamily="49" charset="-128"/>
              </a:rPr>
              <a:t>1</a:t>
            </a:r>
            <a:r>
              <a:rPr lang="ja-JP" altLang="en-US" sz="2000" dirty="0">
                <a:effectLst/>
                <a:latin typeface="ＭＳ ゴシック" pitchFamily="49" charset="-128"/>
              </a:rPr>
              <a:t>日の平均訪問者数は、</a:t>
            </a:r>
            <a:r>
              <a:rPr lang="en-US" altLang="ja-JP" sz="2000" dirty="0">
                <a:effectLst/>
                <a:latin typeface="ＭＳ ゴシック" pitchFamily="49" charset="-128"/>
              </a:rPr>
              <a:t>1527</a:t>
            </a:r>
            <a:r>
              <a:rPr lang="ja-JP" altLang="en-US" sz="2000" dirty="0">
                <a:effectLst/>
                <a:latin typeface="ＭＳ ゴシック" pitchFamily="49" charset="-128"/>
              </a:rPr>
              <a:t>名から</a:t>
            </a:r>
            <a:r>
              <a:rPr lang="en-US" altLang="ja-JP" sz="2000" b="1" dirty="0">
                <a:solidFill>
                  <a:srgbClr val="D60093"/>
                </a:solidFill>
                <a:effectLst/>
                <a:latin typeface="ＭＳ ゴシック" pitchFamily="49" charset="-128"/>
              </a:rPr>
              <a:t>2</a:t>
            </a:r>
            <a:r>
              <a:rPr lang="ja-JP" altLang="en-US" sz="2000" b="1" dirty="0">
                <a:solidFill>
                  <a:srgbClr val="D60093"/>
                </a:solidFill>
                <a:effectLst/>
                <a:latin typeface="ＭＳ ゴシック" pitchFamily="49" charset="-128"/>
              </a:rPr>
              <a:t>倍</a:t>
            </a:r>
            <a:r>
              <a:rPr lang="ja-JP" altLang="en-US" sz="2000" dirty="0">
                <a:effectLst/>
                <a:latin typeface="ＭＳ ゴシック" pitchFamily="49" charset="-128"/>
              </a:rPr>
              <a:t>の</a:t>
            </a:r>
            <a:r>
              <a:rPr lang="en-US" altLang="ja-JP" sz="2000" dirty="0">
                <a:effectLst/>
                <a:latin typeface="ＭＳ ゴシック" pitchFamily="49" charset="-128"/>
              </a:rPr>
              <a:t>3031</a:t>
            </a:r>
            <a:r>
              <a:rPr lang="ja-JP" altLang="en-US" sz="2000" dirty="0">
                <a:effectLst/>
                <a:latin typeface="ＭＳ ゴシック" pitchFamily="49" charset="-128"/>
              </a:rPr>
              <a:t>名に</a:t>
            </a:r>
            <a:endParaRPr lang="en-US" altLang="ja-JP" sz="2000" dirty="0">
              <a:effectLst/>
              <a:latin typeface="ＭＳ ゴシック" pitchFamily="49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2000" dirty="0">
                <a:effectLst/>
                <a:latin typeface="ＭＳ ゴシック" pitchFamily="49" charset="-128"/>
              </a:rPr>
              <a:t>  ・訪問者当りの平均閲覧数は、観光サイトでは</a:t>
            </a:r>
            <a:r>
              <a:rPr lang="en-US" altLang="ja-JP" sz="2000" b="1" dirty="0">
                <a:solidFill>
                  <a:srgbClr val="D60093"/>
                </a:solidFill>
                <a:effectLst/>
                <a:latin typeface="ＭＳ ゴシック" pitchFamily="49" charset="-128"/>
              </a:rPr>
              <a:t>4</a:t>
            </a:r>
            <a:r>
              <a:rPr lang="ja-JP" altLang="en-US" sz="2000" b="1" dirty="0">
                <a:solidFill>
                  <a:srgbClr val="D60093"/>
                </a:solidFill>
                <a:effectLst/>
                <a:latin typeface="ＭＳ ゴシック" pitchFamily="49" charset="-128"/>
              </a:rPr>
              <a:t>倍</a:t>
            </a:r>
            <a:r>
              <a:rPr lang="ja-JP" altLang="en-US" sz="2000" dirty="0">
                <a:effectLst/>
                <a:latin typeface="ＭＳ ゴシック" pitchFamily="49" charset="-128"/>
              </a:rPr>
              <a:t>に</a:t>
            </a:r>
            <a:endParaRPr lang="en-US" altLang="ja-JP" sz="2000" dirty="0">
              <a:effectLst/>
              <a:latin typeface="ＭＳ ゴシック" pitchFamily="49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2000" dirty="0">
                <a:effectLst/>
                <a:latin typeface="ＭＳ ゴシック" pitchFamily="49" charset="-128"/>
              </a:rPr>
              <a:t>  ・平均訪問時間も</a:t>
            </a:r>
            <a:r>
              <a:rPr lang="en-US" altLang="ja-JP" sz="2000" dirty="0">
                <a:effectLst/>
                <a:latin typeface="ＭＳ ゴシック" pitchFamily="49" charset="-128"/>
              </a:rPr>
              <a:t>192</a:t>
            </a:r>
            <a:r>
              <a:rPr lang="ja-JP" altLang="en-US" sz="2000" dirty="0">
                <a:effectLst/>
                <a:latin typeface="ＭＳ ゴシック" pitchFamily="49" charset="-128"/>
              </a:rPr>
              <a:t>秒と</a:t>
            </a:r>
            <a:r>
              <a:rPr lang="en-US" altLang="ja-JP" sz="2000" b="1" dirty="0">
                <a:solidFill>
                  <a:srgbClr val="D60093"/>
                </a:solidFill>
                <a:effectLst/>
                <a:latin typeface="ＭＳ ゴシック" pitchFamily="49" charset="-128"/>
              </a:rPr>
              <a:t>1.4</a:t>
            </a:r>
            <a:r>
              <a:rPr lang="ja-JP" altLang="en-US" sz="2000" b="1" dirty="0">
                <a:solidFill>
                  <a:srgbClr val="D60093"/>
                </a:solidFill>
                <a:effectLst/>
                <a:latin typeface="ＭＳ ゴシック" pitchFamily="49" charset="-128"/>
              </a:rPr>
              <a:t>倍</a:t>
            </a:r>
            <a:r>
              <a:rPr lang="ja-JP" altLang="en-US" sz="2000" dirty="0">
                <a:effectLst/>
                <a:latin typeface="ＭＳ ゴシック" pitchFamily="49" charset="-128"/>
              </a:rPr>
              <a:t>に</a:t>
            </a:r>
            <a:endParaRPr lang="ja-JP" altLang="en-US" dirty="0">
              <a:effectLst/>
              <a:latin typeface="ＭＳ ゴシック" pitchFamily="49" charset="-128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1142976" y="928670"/>
          <a:ext cx="6786609" cy="1785952"/>
        </p:xfrm>
        <a:graphic>
          <a:graphicData uri="http://schemas.openxmlformats.org/drawingml/2006/table">
            <a:tbl>
              <a:tblPr/>
              <a:tblGrid>
                <a:gridCol w="2894988"/>
                <a:gridCol w="1297207"/>
                <a:gridCol w="1297207"/>
                <a:gridCol w="1297207"/>
              </a:tblGrid>
              <a:tr h="44648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昨年のサイト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観光サイト以外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観光サイト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8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１日当たりの平均訪問者数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1527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1959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8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訪問者当たりの平均閲覧ページ数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8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平均訪問時間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秒）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タイトル 1"/>
          <p:cNvSpPr>
            <a:spLocks noGrp="1"/>
          </p:cNvSpPr>
          <p:nvPr>
            <p:ph type="title" idx="4294967295"/>
          </p:nvPr>
        </p:nvSpPr>
        <p:spPr>
          <a:xfrm>
            <a:off x="571500" y="542925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kern="1200" dirty="0" smtClean="0"/>
              <a:t>サイト閲覧時間の増加</a:t>
            </a:r>
            <a:endParaRPr lang="ja-JP" altLang="en-US" sz="3200" kern="1200" dirty="0"/>
          </a:p>
        </p:txBody>
      </p:sp>
    </p:spTree>
    <p:extLst>
      <p:ext uri="{BB962C8B-B14F-4D97-AF65-F5344CB8AC3E}">
        <p14:creationId xmlns:p14="http://schemas.microsoft.com/office/powerpoint/2010/main" val="3097714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3143240" y="5572140"/>
            <a:ext cx="2971800" cy="3651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ja-JP" altLang="en-US" sz="1600" b="0" dirty="0" smtClean="0">
                <a:solidFill>
                  <a:schemeClr val="tx1"/>
                </a:solidFill>
              </a:rPr>
              <a:t>サイトのヒット数グラフ</a:t>
            </a:r>
            <a:endParaRPr lang="ja-JP" altLang="en-US" sz="1600" b="0" dirty="0" smtClean="0">
              <a:solidFill>
                <a:schemeClr val="tx1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42910" y="571480"/>
            <a:ext cx="7858180" cy="190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dirty="0">
                <a:solidFill>
                  <a:srgbClr val="D60093"/>
                </a:solidFill>
                <a:effectLst/>
                <a:latin typeface="Verdana" pitchFamily="34" charset="0"/>
              </a:rPr>
              <a:t>長い滞在と多くの情報ページ閲覧が見られる</a:t>
            </a:r>
            <a:endParaRPr lang="en-US" altLang="ja-JP" sz="2000" b="1" dirty="0">
              <a:solidFill>
                <a:srgbClr val="D60093"/>
              </a:solidFill>
              <a:effectLst/>
              <a:latin typeface="Verdana" pitchFamily="34" charset="0"/>
            </a:endParaRPr>
          </a:p>
          <a:p>
            <a:pPr>
              <a:lnSpc>
                <a:spcPct val="120000"/>
              </a:lnSpc>
            </a:pPr>
            <a:endParaRPr lang="ja-JP" altLang="en-US" sz="800" dirty="0">
              <a:effectLst/>
              <a:latin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ja-JP" b="1" dirty="0">
                <a:solidFill>
                  <a:srgbClr val="006666"/>
                </a:solidFill>
                <a:effectLst/>
                <a:latin typeface="Verdana" pitchFamily="34" charset="0"/>
              </a:rPr>
              <a:t>10</a:t>
            </a:r>
            <a:r>
              <a:rPr lang="ja-JP" altLang="en-US" b="1" dirty="0">
                <a:solidFill>
                  <a:srgbClr val="006666"/>
                </a:solidFill>
                <a:effectLst/>
                <a:latin typeface="Verdana" pitchFamily="34" charset="0"/>
              </a:rPr>
              <a:t>ページ以上の閲覧、</a:t>
            </a:r>
            <a:r>
              <a:rPr lang="en-US" altLang="ja-JP" b="1" dirty="0">
                <a:solidFill>
                  <a:srgbClr val="006666"/>
                </a:solidFill>
                <a:effectLst/>
                <a:latin typeface="Verdana" pitchFamily="34" charset="0"/>
              </a:rPr>
              <a:t>3</a:t>
            </a:r>
            <a:r>
              <a:rPr lang="ja-JP" altLang="en-US" b="1" dirty="0">
                <a:solidFill>
                  <a:srgbClr val="006666"/>
                </a:solidFill>
                <a:effectLst/>
                <a:latin typeface="Verdana" pitchFamily="34" charset="0"/>
              </a:rPr>
              <a:t>分以上の滞在</a:t>
            </a:r>
            <a:r>
              <a:rPr lang="ja-JP" altLang="en-US" dirty="0" smtClean="0">
                <a:effectLst/>
                <a:latin typeface="Verdana" pitchFamily="34" charset="0"/>
              </a:rPr>
              <a:t>は観光サイト</a:t>
            </a:r>
            <a:r>
              <a:rPr lang="ja-JP" altLang="en-US" dirty="0">
                <a:effectLst/>
                <a:latin typeface="Verdana" pitchFamily="34" charset="0"/>
              </a:rPr>
              <a:t>でも極めて高い数値</a:t>
            </a:r>
            <a:endParaRPr lang="en-US" altLang="ja-JP" dirty="0">
              <a:effectLst/>
              <a:latin typeface="Verdana" pitchFamily="34" charset="0"/>
            </a:endParaRPr>
          </a:p>
          <a:p>
            <a:pPr>
              <a:lnSpc>
                <a:spcPct val="120000"/>
              </a:lnSpc>
            </a:pPr>
            <a:endParaRPr lang="en-US" altLang="ja-JP" sz="800" dirty="0">
              <a:effectLst/>
              <a:latin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ja-JP" altLang="en-US" b="1" dirty="0" smtClean="0">
                <a:effectLst/>
                <a:latin typeface="Verdana" pitchFamily="34" charset="0"/>
              </a:rPr>
              <a:t>観光案内として機能している</a:t>
            </a:r>
            <a:r>
              <a:rPr lang="ja-JP" altLang="en-US" dirty="0" smtClean="0">
                <a:effectLst/>
                <a:latin typeface="Verdana" pitchFamily="34" charset="0"/>
              </a:rPr>
              <a:t>が起因</a:t>
            </a:r>
            <a:endParaRPr lang="en-US" altLang="ja-JP" dirty="0" smtClean="0">
              <a:effectLst/>
              <a:latin typeface="Verdana" pitchFamily="34" charset="0"/>
            </a:endParaRPr>
          </a:p>
          <a:p>
            <a:pPr>
              <a:lnSpc>
                <a:spcPct val="120000"/>
              </a:lnSpc>
            </a:pPr>
            <a:endParaRPr lang="en-US" altLang="ja-JP" sz="800" dirty="0" smtClean="0">
              <a:effectLst/>
              <a:latin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ja-JP" altLang="en-US" dirty="0" smtClean="0">
                <a:effectLst/>
                <a:latin typeface="Verdana" pitchFamily="34" charset="0"/>
              </a:rPr>
              <a:t>観光サイトが</a:t>
            </a:r>
            <a:r>
              <a:rPr lang="ja-JP" altLang="en-US" dirty="0" smtClean="0">
                <a:solidFill>
                  <a:srgbClr val="006666"/>
                </a:solidFill>
                <a:effectLst/>
                <a:latin typeface="Verdana" pitchFamily="34" charset="0"/>
              </a:rPr>
              <a:t>観光客に</a:t>
            </a:r>
            <a:r>
              <a:rPr lang="ja-JP" altLang="en-US" b="1" dirty="0" smtClean="0">
                <a:solidFill>
                  <a:srgbClr val="006666"/>
                </a:solidFill>
                <a:effectLst/>
                <a:latin typeface="Verdana" pitchFamily="34" charset="0"/>
              </a:rPr>
              <a:t>興味</a:t>
            </a:r>
            <a:r>
              <a:rPr lang="ja-JP" altLang="en-US" b="1" dirty="0">
                <a:solidFill>
                  <a:srgbClr val="006666"/>
                </a:solidFill>
                <a:effectLst/>
                <a:latin typeface="Verdana" pitchFamily="34" charset="0"/>
              </a:rPr>
              <a:t>を持って閲覧</a:t>
            </a:r>
            <a:r>
              <a:rPr lang="ja-JP" altLang="en-US" b="1" dirty="0" smtClean="0">
                <a:solidFill>
                  <a:srgbClr val="006666"/>
                </a:solidFill>
                <a:effectLst/>
                <a:latin typeface="Verdana" pitchFamily="34" charset="0"/>
              </a:rPr>
              <a:t>してもらえている</a:t>
            </a:r>
            <a:r>
              <a:rPr lang="ja-JP" altLang="en-US" dirty="0" smtClean="0">
                <a:effectLst/>
                <a:latin typeface="Verdana" pitchFamily="34" charset="0"/>
              </a:rPr>
              <a:t>結果</a:t>
            </a:r>
            <a:endParaRPr lang="ja-JP" altLang="en-US" dirty="0">
              <a:effectLst/>
              <a:latin typeface="Verdana" pitchFamily="34" charset="0"/>
            </a:endParaRPr>
          </a:p>
        </p:txBody>
      </p:sp>
      <p:graphicFrame>
        <p:nvGraphicFramePr>
          <p:cNvPr id="7" name="グラフ 6"/>
          <p:cNvGraphicFramePr/>
          <p:nvPr/>
        </p:nvGraphicFramePr>
        <p:xfrm>
          <a:off x="928662" y="2500306"/>
          <a:ext cx="7072362" cy="3026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タイトル 1"/>
          <p:cNvSpPr txBox="1">
            <a:spLocks/>
          </p:cNvSpPr>
          <p:nvPr/>
        </p:nvSpPr>
        <p:spPr>
          <a:xfrm>
            <a:off x="571500" y="5937265"/>
            <a:ext cx="8183563" cy="542910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ja-JP" altLang="en-US" sz="3200" dirty="0" smtClean="0"/>
              <a:t>サイト</a:t>
            </a:r>
            <a:r>
              <a:rPr lang="ja-JP" altLang="en-US" sz="3200" dirty="0"/>
              <a:t>閲覧の</a:t>
            </a:r>
            <a:r>
              <a:rPr lang="ja-JP" altLang="en-US" sz="3200" dirty="0" smtClean="0"/>
              <a:t>特長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85810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14348" y="1000108"/>
            <a:ext cx="785503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2000" dirty="0">
                <a:effectLst/>
                <a:latin typeface="Verdana" pitchFamily="34" charset="0"/>
              </a:rPr>
              <a:t>　</a:t>
            </a:r>
            <a:r>
              <a:rPr lang="ja-JP" altLang="en-US" sz="2000" dirty="0" smtClean="0">
                <a:effectLst/>
                <a:latin typeface="Verdana" pitchFamily="34" charset="0"/>
              </a:rPr>
              <a:t>情報の供給者（観光地）と利用者</a:t>
            </a:r>
            <a:r>
              <a:rPr lang="en-US" altLang="ja-JP" sz="2000" dirty="0" smtClean="0">
                <a:effectLst/>
                <a:latin typeface="Verdana" pitchFamily="34" charset="0"/>
              </a:rPr>
              <a:t>(</a:t>
            </a:r>
            <a:r>
              <a:rPr lang="ja-JP" altLang="en-US" sz="2000" dirty="0" smtClean="0">
                <a:effectLst/>
                <a:latin typeface="Verdana" pitchFamily="34" charset="0"/>
              </a:rPr>
              <a:t>観光客）の</a:t>
            </a:r>
            <a:r>
              <a:rPr lang="ja-JP" altLang="en-US" sz="2000" dirty="0">
                <a:effectLst/>
                <a:latin typeface="Verdana" pitchFamily="34" charset="0"/>
              </a:rPr>
              <a:t>間に立ち</a:t>
            </a:r>
            <a:r>
              <a:rPr lang="ja-JP" altLang="en-US" sz="2000" dirty="0" smtClean="0">
                <a:effectLst/>
                <a:latin typeface="Verdana" pitchFamily="34" charset="0"/>
              </a:rPr>
              <a:t>、</a:t>
            </a:r>
            <a:endParaRPr lang="en-US" altLang="ja-JP" sz="2000" dirty="0" smtClean="0">
              <a:effectLst/>
              <a:latin typeface="Verdana" pitchFamily="34" charset="0"/>
            </a:endParaRPr>
          </a:p>
          <a:p>
            <a:pPr>
              <a:defRPr/>
            </a:pPr>
            <a:r>
              <a:rPr lang="ja-JP" altLang="en-US" sz="2000" dirty="0">
                <a:effectLst/>
                <a:latin typeface="Verdana" pitchFamily="34" charset="0"/>
              </a:rPr>
              <a:t>　</a:t>
            </a:r>
            <a:r>
              <a:rPr lang="ja-JP" altLang="en-US" sz="2000" dirty="0" smtClean="0">
                <a:effectLst/>
                <a:latin typeface="Verdana" pitchFamily="34" charset="0"/>
              </a:rPr>
              <a:t>きちんと観光情報</a:t>
            </a:r>
            <a:r>
              <a:rPr lang="ja-JP" altLang="en-US" sz="2000" dirty="0">
                <a:effectLst/>
                <a:latin typeface="Verdana" pitchFamily="34" charset="0"/>
              </a:rPr>
              <a:t>を</a:t>
            </a:r>
            <a:r>
              <a:rPr lang="ja-JP" altLang="en-US" sz="2000" dirty="0" smtClean="0">
                <a:effectLst/>
                <a:latin typeface="Verdana" pitchFamily="34" charset="0"/>
              </a:rPr>
              <a:t>伝えるサイトへ</a:t>
            </a:r>
            <a:endParaRPr lang="en-US" altLang="ja-JP" sz="2000" dirty="0">
              <a:effectLst/>
              <a:latin typeface="Verdana" pitchFamily="34" charset="0"/>
            </a:endParaRPr>
          </a:p>
          <a:p>
            <a:pPr>
              <a:defRPr/>
            </a:pPr>
            <a:r>
              <a:rPr lang="ja-JP" altLang="en-US" sz="2000" dirty="0">
                <a:effectLst/>
                <a:latin typeface="Verdana" pitchFamily="34" charset="0"/>
              </a:rPr>
              <a:t>　　　　　　　　　　</a:t>
            </a:r>
            <a:endParaRPr lang="en-US" altLang="ja-JP" sz="2000" dirty="0">
              <a:effectLst/>
              <a:latin typeface="Verdana" pitchFamily="34" charset="0"/>
            </a:endParaRPr>
          </a:p>
          <a:p>
            <a:pPr>
              <a:defRPr/>
            </a:pPr>
            <a:r>
              <a:rPr lang="ja-JP" altLang="en-US" sz="2000" dirty="0">
                <a:effectLst/>
                <a:latin typeface="Verdana" pitchFamily="34" charset="0"/>
              </a:rPr>
              <a:t>　</a:t>
            </a:r>
            <a:r>
              <a:rPr lang="ja-JP" altLang="en-US" sz="2000" dirty="0" smtClean="0">
                <a:effectLst/>
                <a:latin typeface="Verdana" pitchFamily="34" charset="0"/>
              </a:rPr>
              <a:t>地域参加型のウェブ</a:t>
            </a:r>
            <a:r>
              <a:rPr lang="ja-JP" altLang="en-US" sz="2000" dirty="0">
                <a:effectLst/>
                <a:latin typeface="Verdana" pitchFamily="34" charset="0"/>
              </a:rPr>
              <a:t>番組</a:t>
            </a:r>
            <a:r>
              <a:rPr lang="ja-JP" altLang="en-US" sz="2000" dirty="0" smtClean="0">
                <a:effectLst/>
                <a:latin typeface="Verdana" pitchFamily="34" charset="0"/>
              </a:rPr>
              <a:t>の作成</a:t>
            </a:r>
            <a:endParaRPr lang="en-US" altLang="ja-JP" sz="2000" dirty="0">
              <a:effectLst/>
              <a:latin typeface="Verdana" pitchFamily="34" charset="0"/>
            </a:endParaRPr>
          </a:p>
          <a:p>
            <a:pPr>
              <a:defRPr/>
            </a:pPr>
            <a:endParaRPr lang="ja-JP" altLang="en-US" sz="2000" dirty="0">
              <a:effectLst/>
              <a:latin typeface="Verdana" pitchFamily="34" charset="0"/>
            </a:endParaRPr>
          </a:p>
          <a:p>
            <a:pPr>
              <a:defRPr/>
            </a:pPr>
            <a:r>
              <a:rPr lang="ja-JP" altLang="en-US" b="1" dirty="0">
                <a:solidFill>
                  <a:srgbClr val="006666"/>
                </a:solidFill>
                <a:effectLst/>
                <a:latin typeface="Verdana" pitchFamily="34" charset="0"/>
              </a:rPr>
              <a:t>「この場所がおもしろいので、ぜひ行ってきてください」</a:t>
            </a:r>
            <a:endParaRPr lang="en-US" altLang="ja-JP" b="1" dirty="0">
              <a:solidFill>
                <a:srgbClr val="006666"/>
              </a:solidFill>
              <a:effectLst/>
              <a:latin typeface="Verdana" pitchFamily="34" charset="0"/>
            </a:endParaRPr>
          </a:p>
          <a:p>
            <a:pPr>
              <a:defRPr/>
            </a:pPr>
            <a:r>
              <a:rPr lang="ja-JP" altLang="en-US" b="1" dirty="0">
                <a:solidFill>
                  <a:srgbClr val="006666"/>
                </a:solidFill>
                <a:effectLst/>
                <a:latin typeface="Verdana" pitchFamily="34" charset="0"/>
              </a:rPr>
              <a:t>「この特産物をとても気に入っています</a:t>
            </a:r>
            <a:r>
              <a:rPr lang="ja-JP" altLang="en-US" b="1" dirty="0" smtClean="0">
                <a:solidFill>
                  <a:srgbClr val="006666"/>
                </a:solidFill>
                <a:effectLst/>
                <a:latin typeface="Verdana" pitchFamily="34" charset="0"/>
              </a:rPr>
              <a:t>。皆さん</a:t>
            </a:r>
            <a:r>
              <a:rPr lang="ja-JP" altLang="en-US" b="1" dirty="0">
                <a:solidFill>
                  <a:srgbClr val="006666"/>
                </a:solidFill>
                <a:effectLst/>
                <a:latin typeface="Verdana" pitchFamily="34" charset="0"/>
              </a:rPr>
              <a:t>も使ってきてください」</a:t>
            </a:r>
            <a:endParaRPr lang="en-US" altLang="ja-JP" b="1" dirty="0">
              <a:effectLst/>
              <a:latin typeface="Verdana" pitchFamily="34" charset="0"/>
            </a:endParaRPr>
          </a:p>
          <a:p>
            <a:pPr>
              <a:defRPr/>
            </a:pPr>
            <a:endParaRPr lang="ja-JP" altLang="en-US" sz="2000" dirty="0">
              <a:effectLst/>
              <a:latin typeface="Verdana" pitchFamily="34" charset="0"/>
            </a:endParaRPr>
          </a:p>
          <a:p>
            <a:pPr>
              <a:defRPr/>
            </a:pPr>
            <a:r>
              <a:rPr lang="ja-JP" altLang="en-US" sz="2000" dirty="0">
                <a:effectLst/>
                <a:latin typeface="Verdana" pitchFamily="34" charset="0"/>
              </a:rPr>
              <a:t>  </a:t>
            </a:r>
            <a:r>
              <a:rPr lang="ja-JP" altLang="en-US" sz="2000" b="1" dirty="0" smtClean="0">
                <a:solidFill>
                  <a:srgbClr val="D60093"/>
                </a:solidFill>
                <a:effectLst/>
                <a:latin typeface="Verdana" pitchFamily="34" charset="0"/>
              </a:rPr>
              <a:t>利用者主導</a:t>
            </a:r>
            <a:r>
              <a:rPr lang="ja-JP" altLang="en-US" sz="2000" dirty="0">
                <a:effectLst/>
                <a:latin typeface="Verdana" pitchFamily="34" charset="0"/>
              </a:rPr>
              <a:t>による観光地や特産物、おも</a:t>
            </a:r>
            <a:r>
              <a:rPr lang="ja-JP" altLang="en-US" sz="2000" dirty="0" err="1">
                <a:effectLst/>
                <a:latin typeface="Verdana" pitchFamily="34" charset="0"/>
              </a:rPr>
              <a:t>しろ</a:t>
            </a:r>
            <a:r>
              <a:rPr lang="ja-JP" altLang="en-US" sz="2000" dirty="0">
                <a:effectLst/>
                <a:latin typeface="Verdana" pitchFamily="34" charset="0"/>
              </a:rPr>
              <a:t>情報</a:t>
            </a:r>
            <a:r>
              <a:rPr lang="ja-JP" altLang="en-US" sz="2000" dirty="0" smtClean="0">
                <a:effectLst/>
                <a:latin typeface="Verdana" pitchFamily="34" charset="0"/>
              </a:rPr>
              <a:t>を発信する</a:t>
            </a:r>
            <a:endParaRPr lang="en-US" altLang="ja-JP" sz="2000" dirty="0" smtClean="0">
              <a:effectLst/>
              <a:latin typeface="Verdana" pitchFamily="34" charset="0"/>
            </a:endParaRPr>
          </a:p>
          <a:p>
            <a:pPr>
              <a:defRPr/>
            </a:pPr>
            <a:r>
              <a:rPr lang="ja-JP" altLang="en-US" sz="2000" dirty="0" smtClean="0">
                <a:effectLst/>
                <a:latin typeface="Verdana" pitchFamily="34" charset="0"/>
              </a:rPr>
              <a:t>  というサイトへの展開</a:t>
            </a:r>
            <a:endParaRPr lang="en-US" altLang="ja-JP" sz="2000" dirty="0">
              <a:effectLst/>
              <a:latin typeface="Verdana" pitchFamily="34" charset="0"/>
            </a:endParaRPr>
          </a:p>
          <a:p>
            <a:pPr>
              <a:defRPr/>
            </a:pPr>
            <a:endParaRPr lang="en-US" altLang="ja-JP" sz="2000" dirty="0">
              <a:effectLst/>
              <a:latin typeface="Verdana" pitchFamily="34" charset="0"/>
            </a:endParaRPr>
          </a:p>
          <a:p>
            <a:pPr>
              <a:defRPr/>
            </a:pPr>
            <a:endParaRPr lang="ja-JP" altLang="en-US" sz="2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 idx="4294967295"/>
          </p:nvPr>
        </p:nvSpPr>
        <p:spPr>
          <a:xfrm>
            <a:off x="571500" y="542925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dirty="0"/>
              <a:t>これからの</a:t>
            </a:r>
            <a:r>
              <a:rPr lang="ja-JP" altLang="en-US" sz="3200" kern="1200" dirty="0" smtClean="0"/>
              <a:t>観光サイトの展開</a:t>
            </a:r>
            <a:endParaRPr lang="ja-JP" altLang="en-US" sz="3200" kern="1200" dirty="0"/>
          </a:p>
        </p:txBody>
      </p:sp>
    </p:spTree>
    <p:extLst>
      <p:ext uri="{BB962C8B-B14F-4D97-AF65-F5344CB8AC3E}">
        <p14:creationId xmlns:p14="http://schemas.microsoft.com/office/powerpoint/2010/main" val="637793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ック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シック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709</TotalTime>
  <Words>193</Words>
  <Application>Microsoft Office PowerPoint</Application>
  <PresentationFormat>画面に合わせる (4:3)</PresentationFormat>
  <Paragraphs>90</Paragraphs>
  <Slides>7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シック</vt:lpstr>
      <vt:lpstr>ウェブサイトを利用した観光案内の提案</vt:lpstr>
      <vt:lpstr>観光案内サイトのねらい</vt:lpstr>
      <vt:lpstr>観光案内サイトの構築</vt:lpstr>
      <vt:lpstr>嵐山町の観光サイト</vt:lpstr>
      <vt:lpstr>サイトの利用状況比較</vt:lpstr>
      <vt:lpstr>PowerPoint プレゼンテーション</vt:lpstr>
      <vt:lpstr>これからの観光サイトの展開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自治体サイトの観光プロモーションにおける 地域活性計画  -埼玉県武蔵嵐山町サイト中心に-</dc:title>
  <dc:creator>sadahira</dc:creator>
  <cp:lastModifiedBy>sakai</cp:lastModifiedBy>
  <cp:revision>66</cp:revision>
  <dcterms:created xsi:type="dcterms:W3CDTF">2008-06-18T03:35:46Z</dcterms:created>
  <dcterms:modified xsi:type="dcterms:W3CDTF">2012-08-18T18:36:08Z</dcterms:modified>
</cp:coreProperties>
</file>