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2DEC1B-6AB0-443C-8C3B-CCCD7F134C4C}" type="doc">
      <dgm:prSet loTypeId="urn:microsoft.com/office/officeart/2005/8/layout/vProcess5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20A16467-94C7-42BC-B06A-D14A82ED6A9F}">
      <dgm:prSet phldrT="[テキスト]"/>
      <dgm:spPr/>
      <dgm:t>
        <a:bodyPr/>
        <a:lstStyle/>
        <a:p>
          <a:r>
            <a:rPr kumimoji="1" lang="ja-JP" altLang="en-US" dirty="0" smtClean="0"/>
            <a:t>エントリーシート提出（</a:t>
          </a:r>
          <a:r>
            <a:rPr kumimoji="1" lang="en-US" altLang="ja-JP" dirty="0" smtClean="0"/>
            <a:t>Web</a:t>
          </a:r>
          <a:r>
            <a:rPr kumimoji="1" lang="ja-JP" altLang="en-US" dirty="0" smtClean="0"/>
            <a:t>ページにて）</a:t>
          </a:r>
          <a:endParaRPr kumimoji="1" lang="ja-JP" altLang="en-US" dirty="0"/>
        </a:p>
      </dgm:t>
    </dgm:pt>
    <dgm:pt modelId="{440AC52F-C23A-4E53-B0B2-CB0AF0B4F25C}" type="parTrans" cxnId="{792DD6D0-9FF1-4E2B-AA88-F1B27A5FF822}">
      <dgm:prSet/>
      <dgm:spPr/>
      <dgm:t>
        <a:bodyPr/>
        <a:lstStyle/>
        <a:p>
          <a:endParaRPr kumimoji="1" lang="ja-JP" altLang="en-US"/>
        </a:p>
      </dgm:t>
    </dgm:pt>
    <dgm:pt modelId="{66E0E6C9-2432-4B47-8196-FC35D0FDC01B}" type="sibTrans" cxnId="{792DD6D0-9FF1-4E2B-AA88-F1B27A5FF822}">
      <dgm:prSet/>
      <dgm:spPr/>
      <dgm:t>
        <a:bodyPr/>
        <a:lstStyle/>
        <a:p>
          <a:endParaRPr kumimoji="1" lang="ja-JP" altLang="en-US"/>
        </a:p>
      </dgm:t>
    </dgm:pt>
    <dgm:pt modelId="{B3BEB1F5-BB62-40BC-969F-05711526D7DC}">
      <dgm:prSet phldrT="[テキスト]"/>
      <dgm:spPr/>
      <dgm:t>
        <a:bodyPr/>
        <a:lstStyle/>
        <a:p>
          <a:r>
            <a:rPr kumimoji="1" lang="ja-JP" altLang="en-US" dirty="0" smtClean="0"/>
            <a:t>面接（集団面接、個人面接）</a:t>
          </a:r>
          <a:endParaRPr kumimoji="1" lang="ja-JP" altLang="en-US" dirty="0"/>
        </a:p>
      </dgm:t>
    </dgm:pt>
    <dgm:pt modelId="{EC0BB66D-2371-4352-A845-F391C19C2A24}" type="parTrans" cxnId="{5B71228C-064D-4321-8828-995AA8DB52A7}">
      <dgm:prSet/>
      <dgm:spPr/>
      <dgm:t>
        <a:bodyPr/>
        <a:lstStyle/>
        <a:p>
          <a:endParaRPr kumimoji="1" lang="ja-JP" altLang="en-US"/>
        </a:p>
      </dgm:t>
    </dgm:pt>
    <dgm:pt modelId="{9AD12D9E-FD47-4FEE-87D8-CBDA8DDC10A9}" type="sibTrans" cxnId="{5B71228C-064D-4321-8828-995AA8DB52A7}">
      <dgm:prSet/>
      <dgm:spPr/>
      <dgm:t>
        <a:bodyPr/>
        <a:lstStyle/>
        <a:p>
          <a:endParaRPr kumimoji="1" lang="ja-JP" altLang="en-US"/>
        </a:p>
      </dgm:t>
    </dgm:pt>
    <dgm:pt modelId="{03249255-6937-4FAC-80B3-9C890420A69B}">
      <dgm:prSet phldrT="[テキスト]"/>
      <dgm:spPr/>
      <dgm:t>
        <a:bodyPr/>
        <a:lstStyle/>
        <a:p>
          <a:r>
            <a:rPr kumimoji="1" lang="ja-JP" altLang="en-US" dirty="0" smtClean="0"/>
            <a:t>内定</a:t>
          </a:r>
          <a:endParaRPr kumimoji="1" lang="ja-JP" altLang="en-US" dirty="0"/>
        </a:p>
      </dgm:t>
    </dgm:pt>
    <dgm:pt modelId="{458219F7-59E1-4632-BE28-4778DDA29C97}" type="parTrans" cxnId="{D9285B57-F8AE-49FB-BBA4-AECCE8A9FF83}">
      <dgm:prSet/>
      <dgm:spPr/>
      <dgm:t>
        <a:bodyPr/>
        <a:lstStyle/>
        <a:p>
          <a:endParaRPr kumimoji="1" lang="ja-JP" altLang="en-US"/>
        </a:p>
      </dgm:t>
    </dgm:pt>
    <dgm:pt modelId="{9296527E-22B7-4FDE-878D-1F1A3066AD07}" type="sibTrans" cxnId="{D9285B57-F8AE-49FB-BBA4-AECCE8A9FF83}">
      <dgm:prSet/>
      <dgm:spPr/>
      <dgm:t>
        <a:bodyPr/>
        <a:lstStyle/>
        <a:p>
          <a:endParaRPr kumimoji="1" lang="ja-JP" altLang="en-US"/>
        </a:p>
      </dgm:t>
    </dgm:pt>
    <dgm:pt modelId="{6D4C0009-1B19-480D-8423-529D959E9C64}">
      <dgm:prSet phldrT="[テキスト]"/>
      <dgm:spPr/>
      <dgm:t>
        <a:bodyPr/>
        <a:lstStyle/>
        <a:p>
          <a:r>
            <a:rPr kumimoji="1" lang="ja-JP" altLang="en-US" dirty="0" smtClean="0"/>
            <a:t>適性検査（</a:t>
          </a:r>
          <a:r>
            <a:rPr kumimoji="1" lang="en-US" altLang="ja-JP" dirty="0" smtClean="0"/>
            <a:t>Web</a:t>
          </a:r>
          <a:r>
            <a:rPr kumimoji="1" lang="ja-JP" altLang="en-US" dirty="0" smtClean="0"/>
            <a:t>ページにて）</a:t>
          </a:r>
          <a:endParaRPr kumimoji="1" lang="ja-JP" altLang="en-US" dirty="0"/>
        </a:p>
      </dgm:t>
    </dgm:pt>
    <dgm:pt modelId="{569223E6-F9BB-423E-9553-715CF2829B47}" type="parTrans" cxnId="{09FA5963-9473-48A6-95A3-F08FBAAB7411}">
      <dgm:prSet/>
      <dgm:spPr/>
      <dgm:t>
        <a:bodyPr/>
        <a:lstStyle/>
        <a:p>
          <a:endParaRPr kumimoji="1" lang="ja-JP" altLang="en-US"/>
        </a:p>
      </dgm:t>
    </dgm:pt>
    <dgm:pt modelId="{FE1240C9-71F4-4848-8CAD-C0372584AC06}" type="sibTrans" cxnId="{09FA5963-9473-48A6-95A3-F08FBAAB7411}">
      <dgm:prSet/>
      <dgm:spPr/>
      <dgm:t>
        <a:bodyPr/>
        <a:lstStyle/>
        <a:p>
          <a:endParaRPr kumimoji="1" lang="ja-JP" altLang="en-US"/>
        </a:p>
      </dgm:t>
    </dgm:pt>
    <dgm:pt modelId="{FE16D38E-53B4-4047-A0DB-1BDF8F4F234B}" type="pres">
      <dgm:prSet presAssocID="{CC2DEC1B-6AB0-443C-8C3B-CCCD7F134C4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154E6CB-494E-420C-A4BB-9487BC052937}" type="pres">
      <dgm:prSet presAssocID="{CC2DEC1B-6AB0-443C-8C3B-CCCD7F134C4C}" presName="dummyMaxCanvas" presStyleCnt="0">
        <dgm:presLayoutVars/>
      </dgm:prSet>
      <dgm:spPr/>
    </dgm:pt>
    <dgm:pt modelId="{CBB2881F-1A73-4D77-AA4C-AEC4F1BC5EB7}" type="pres">
      <dgm:prSet presAssocID="{CC2DEC1B-6AB0-443C-8C3B-CCCD7F134C4C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44ACBC6-7E28-4B13-BA51-22684502D304}" type="pres">
      <dgm:prSet presAssocID="{CC2DEC1B-6AB0-443C-8C3B-CCCD7F134C4C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9D918D-25A3-44A8-B3D4-347855F5581A}" type="pres">
      <dgm:prSet presAssocID="{CC2DEC1B-6AB0-443C-8C3B-CCCD7F134C4C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1D9EA83-CFF4-484F-8123-A0466F5DEBE2}" type="pres">
      <dgm:prSet presAssocID="{CC2DEC1B-6AB0-443C-8C3B-CCCD7F134C4C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7E27114-6A72-4745-B332-4737AC0112DC}" type="pres">
      <dgm:prSet presAssocID="{CC2DEC1B-6AB0-443C-8C3B-CCCD7F134C4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80481F-B32A-47A5-8690-7B8D19E7AD0B}" type="pres">
      <dgm:prSet presAssocID="{CC2DEC1B-6AB0-443C-8C3B-CCCD7F134C4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4AD1472-BCC1-4D71-860F-C492581152E3}" type="pres">
      <dgm:prSet presAssocID="{CC2DEC1B-6AB0-443C-8C3B-CCCD7F134C4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C963952-869C-4A03-8E30-6803A1D60E16}" type="pres">
      <dgm:prSet presAssocID="{CC2DEC1B-6AB0-443C-8C3B-CCCD7F134C4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E4499ED-B9D9-4749-9740-05926C2C3C5A}" type="pres">
      <dgm:prSet presAssocID="{CC2DEC1B-6AB0-443C-8C3B-CCCD7F134C4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42B050-3D2D-40D2-904C-C80CE08A37F7}" type="pres">
      <dgm:prSet presAssocID="{CC2DEC1B-6AB0-443C-8C3B-CCCD7F134C4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CCDEC02-5122-4B11-9C41-BF96D6EBE894}" type="pres">
      <dgm:prSet presAssocID="{CC2DEC1B-6AB0-443C-8C3B-CCCD7F134C4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489DBB2-573C-4E39-BF1D-CBBFFD38D64B}" type="presOf" srcId="{6D4C0009-1B19-480D-8423-529D959E9C64}" destId="{DE4499ED-B9D9-4749-9740-05926C2C3C5A}" srcOrd="1" destOrd="0" presId="urn:microsoft.com/office/officeart/2005/8/layout/vProcess5"/>
    <dgm:cxn modelId="{3ADB5F25-7192-4E23-B84F-9874476C56F2}" type="presOf" srcId="{66E0E6C9-2432-4B47-8196-FC35D0FDC01B}" destId="{27E27114-6A72-4745-B332-4737AC0112DC}" srcOrd="0" destOrd="0" presId="urn:microsoft.com/office/officeart/2005/8/layout/vProcess5"/>
    <dgm:cxn modelId="{97662569-6960-4B20-8ABC-BA6412E0BEBC}" type="presOf" srcId="{03249255-6937-4FAC-80B3-9C890420A69B}" destId="{7CCDEC02-5122-4B11-9C41-BF96D6EBE894}" srcOrd="1" destOrd="0" presId="urn:microsoft.com/office/officeart/2005/8/layout/vProcess5"/>
    <dgm:cxn modelId="{D9285B57-F8AE-49FB-BBA4-AECCE8A9FF83}" srcId="{CC2DEC1B-6AB0-443C-8C3B-CCCD7F134C4C}" destId="{03249255-6937-4FAC-80B3-9C890420A69B}" srcOrd="3" destOrd="0" parTransId="{458219F7-59E1-4632-BE28-4778DDA29C97}" sibTransId="{9296527E-22B7-4FDE-878D-1F1A3066AD07}"/>
    <dgm:cxn modelId="{5B71228C-064D-4321-8828-995AA8DB52A7}" srcId="{CC2DEC1B-6AB0-443C-8C3B-CCCD7F134C4C}" destId="{B3BEB1F5-BB62-40BC-969F-05711526D7DC}" srcOrd="2" destOrd="0" parTransId="{EC0BB66D-2371-4352-A845-F391C19C2A24}" sibTransId="{9AD12D9E-FD47-4FEE-87D8-CBDA8DDC10A9}"/>
    <dgm:cxn modelId="{BBC819C8-2F02-423D-B23B-501D55D4E783}" type="presOf" srcId="{B3BEB1F5-BB62-40BC-969F-05711526D7DC}" destId="{AD42B050-3D2D-40D2-904C-C80CE08A37F7}" srcOrd="1" destOrd="0" presId="urn:microsoft.com/office/officeart/2005/8/layout/vProcess5"/>
    <dgm:cxn modelId="{8692AA1A-3F3F-4096-8B3A-5C702A2D8F5F}" type="presOf" srcId="{20A16467-94C7-42BC-B06A-D14A82ED6A9F}" destId="{0C963952-869C-4A03-8E30-6803A1D60E16}" srcOrd="1" destOrd="0" presId="urn:microsoft.com/office/officeart/2005/8/layout/vProcess5"/>
    <dgm:cxn modelId="{B5B97916-DB6B-4E37-82C8-3F4230148360}" type="presOf" srcId="{03249255-6937-4FAC-80B3-9C890420A69B}" destId="{81D9EA83-CFF4-484F-8123-A0466F5DEBE2}" srcOrd="0" destOrd="0" presId="urn:microsoft.com/office/officeart/2005/8/layout/vProcess5"/>
    <dgm:cxn modelId="{97F49856-2EEC-49F0-ADC9-34DF4A12C4F0}" type="presOf" srcId="{B3BEB1F5-BB62-40BC-969F-05711526D7DC}" destId="{D69D918D-25A3-44A8-B3D4-347855F5581A}" srcOrd="0" destOrd="0" presId="urn:microsoft.com/office/officeart/2005/8/layout/vProcess5"/>
    <dgm:cxn modelId="{792DD6D0-9FF1-4E2B-AA88-F1B27A5FF822}" srcId="{CC2DEC1B-6AB0-443C-8C3B-CCCD7F134C4C}" destId="{20A16467-94C7-42BC-B06A-D14A82ED6A9F}" srcOrd="0" destOrd="0" parTransId="{440AC52F-C23A-4E53-B0B2-CB0AF0B4F25C}" sibTransId="{66E0E6C9-2432-4B47-8196-FC35D0FDC01B}"/>
    <dgm:cxn modelId="{A145A34C-C619-4022-887E-A8E2E2A6A53D}" type="presOf" srcId="{9AD12D9E-FD47-4FEE-87D8-CBDA8DDC10A9}" destId="{24AD1472-BCC1-4D71-860F-C492581152E3}" srcOrd="0" destOrd="0" presId="urn:microsoft.com/office/officeart/2005/8/layout/vProcess5"/>
    <dgm:cxn modelId="{44D6FDDF-1A01-442B-924E-081BD88B5D51}" type="presOf" srcId="{6D4C0009-1B19-480D-8423-529D959E9C64}" destId="{A44ACBC6-7E28-4B13-BA51-22684502D304}" srcOrd="0" destOrd="0" presId="urn:microsoft.com/office/officeart/2005/8/layout/vProcess5"/>
    <dgm:cxn modelId="{09FA5963-9473-48A6-95A3-F08FBAAB7411}" srcId="{CC2DEC1B-6AB0-443C-8C3B-CCCD7F134C4C}" destId="{6D4C0009-1B19-480D-8423-529D959E9C64}" srcOrd="1" destOrd="0" parTransId="{569223E6-F9BB-423E-9553-715CF2829B47}" sibTransId="{FE1240C9-71F4-4848-8CAD-C0372584AC06}"/>
    <dgm:cxn modelId="{2B871EC9-0A57-4F7A-AA45-A8DE3454ED31}" type="presOf" srcId="{20A16467-94C7-42BC-B06A-D14A82ED6A9F}" destId="{CBB2881F-1A73-4D77-AA4C-AEC4F1BC5EB7}" srcOrd="0" destOrd="0" presId="urn:microsoft.com/office/officeart/2005/8/layout/vProcess5"/>
    <dgm:cxn modelId="{7764A20D-A220-4DE1-8227-F8508C6827EC}" type="presOf" srcId="{FE1240C9-71F4-4848-8CAD-C0372584AC06}" destId="{1680481F-B32A-47A5-8690-7B8D19E7AD0B}" srcOrd="0" destOrd="0" presId="urn:microsoft.com/office/officeart/2005/8/layout/vProcess5"/>
    <dgm:cxn modelId="{A860FCAB-C88F-461F-9432-151A4DB40EF8}" type="presOf" srcId="{CC2DEC1B-6AB0-443C-8C3B-CCCD7F134C4C}" destId="{FE16D38E-53B4-4047-A0DB-1BDF8F4F234B}" srcOrd="0" destOrd="0" presId="urn:microsoft.com/office/officeart/2005/8/layout/vProcess5"/>
    <dgm:cxn modelId="{AB155157-E76D-4167-B2D7-C68772F4770B}" type="presParOf" srcId="{FE16D38E-53B4-4047-A0DB-1BDF8F4F234B}" destId="{5154E6CB-494E-420C-A4BB-9487BC052937}" srcOrd="0" destOrd="0" presId="urn:microsoft.com/office/officeart/2005/8/layout/vProcess5"/>
    <dgm:cxn modelId="{A523AD2C-AB09-4649-BC9D-A74783B19A22}" type="presParOf" srcId="{FE16D38E-53B4-4047-A0DB-1BDF8F4F234B}" destId="{CBB2881F-1A73-4D77-AA4C-AEC4F1BC5EB7}" srcOrd="1" destOrd="0" presId="urn:microsoft.com/office/officeart/2005/8/layout/vProcess5"/>
    <dgm:cxn modelId="{BAF846D7-9471-45EC-A567-6834E4AA8AD0}" type="presParOf" srcId="{FE16D38E-53B4-4047-A0DB-1BDF8F4F234B}" destId="{A44ACBC6-7E28-4B13-BA51-22684502D304}" srcOrd="2" destOrd="0" presId="urn:microsoft.com/office/officeart/2005/8/layout/vProcess5"/>
    <dgm:cxn modelId="{7010FF16-1F22-44DF-832E-BFA592ACF044}" type="presParOf" srcId="{FE16D38E-53B4-4047-A0DB-1BDF8F4F234B}" destId="{D69D918D-25A3-44A8-B3D4-347855F5581A}" srcOrd="3" destOrd="0" presId="urn:microsoft.com/office/officeart/2005/8/layout/vProcess5"/>
    <dgm:cxn modelId="{B21ABF58-6DF1-46A3-87AA-0F203AA49AFE}" type="presParOf" srcId="{FE16D38E-53B4-4047-A0DB-1BDF8F4F234B}" destId="{81D9EA83-CFF4-484F-8123-A0466F5DEBE2}" srcOrd="4" destOrd="0" presId="urn:microsoft.com/office/officeart/2005/8/layout/vProcess5"/>
    <dgm:cxn modelId="{E61F4506-4A2E-484C-B40D-BEB6387764DD}" type="presParOf" srcId="{FE16D38E-53B4-4047-A0DB-1BDF8F4F234B}" destId="{27E27114-6A72-4745-B332-4737AC0112DC}" srcOrd="5" destOrd="0" presId="urn:microsoft.com/office/officeart/2005/8/layout/vProcess5"/>
    <dgm:cxn modelId="{3B0DE64F-6A40-444C-8488-DCCAE9EBAD7E}" type="presParOf" srcId="{FE16D38E-53B4-4047-A0DB-1BDF8F4F234B}" destId="{1680481F-B32A-47A5-8690-7B8D19E7AD0B}" srcOrd="6" destOrd="0" presId="urn:microsoft.com/office/officeart/2005/8/layout/vProcess5"/>
    <dgm:cxn modelId="{56E922F8-C646-4274-BBDA-872030D89DC1}" type="presParOf" srcId="{FE16D38E-53B4-4047-A0DB-1BDF8F4F234B}" destId="{24AD1472-BCC1-4D71-860F-C492581152E3}" srcOrd="7" destOrd="0" presId="urn:microsoft.com/office/officeart/2005/8/layout/vProcess5"/>
    <dgm:cxn modelId="{C084552A-B33A-4A31-AF3B-F0E009BF10CB}" type="presParOf" srcId="{FE16D38E-53B4-4047-A0DB-1BDF8F4F234B}" destId="{0C963952-869C-4A03-8E30-6803A1D60E16}" srcOrd="8" destOrd="0" presId="urn:microsoft.com/office/officeart/2005/8/layout/vProcess5"/>
    <dgm:cxn modelId="{1B7BB1DC-6EB4-49A9-BE31-BAF7A646E855}" type="presParOf" srcId="{FE16D38E-53B4-4047-A0DB-1BDF8F4F234B}" destId="{DE4499ED-B9D9-4749-9740-05926C2C3C5A}" srcOrd="9" destOrd="0" presId="urn:microsoft.com/office/officeart/2005/8/layout/vProcess5"/>
    <dgm:cxn modelId="{17B15796-11ED-4299-AA84-D77C8404F398}" type="presParOf" srcId="{FE16D38E-53B4-4047-A0DB-1BDF8F4F234B}" destId="{AD42B050-3D2D-40D2-904C-C80CE08A37F7}" srcOrd="10" destOrd="0" presId="urn:microsoft.com/office/officeart/2005/8/layout/vProcess5"/>
    <dgm:cxn modelId="{00CB71FE-593C-4AA3-8D31-8D34616614F1}" type="presParOf" srcId="{FE16D38E-53B4-4047-A0DB-1BDF8F4F234B}" destId="{7CCDEC02-5122-4B11-9C41-BF96D6EBE89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B2881F-1A73-4D77-AA4C-AEC4F1BC5EB7}">
      <dsp:nvSpPr>
        <dsp:cNvPr id="0" name=""/>
        <dsp:cNvSpPr/>
      </dsp:nvSpPr>
      <dsp:spPr>
        <a:xfrm>
          <a:off x="0" y="0"/>
          <a:ext cx="6583680" cy="9621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>
          <a:glow rad="50800">
            <a:schemeClr val="accent4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4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エントリーシート提出（</a:t>
          </a:r>
          <a:r>
            <a:rPr kumimoji="1" lang="en-US" altLang="ja-JP" sz="2400" kern="1200" dirty="0" smtClean="0"/>
            <a:t>Web</a:t>
          </a:r>
          <a:r>
            <a:rPr kumimoji="1" lang="ja-JP" altLang="en-US" sz="2400" kern="1200" dirty="0" smtClean="0"/>
            <a:t>ページにて）</a:t>
          </a:r>
          <a:endParaRPr kumimoji="1" lang="ja-JP" altLang="en-US" sz="2400" kern="1200" dirty="0"/>
        </a:p>
      </dsp:txBody>
      <dsp:txXfrm>
        <a:off x="28181" y="28181"/>
        <a:ext cx="5464104" cy="905821"/>
      </dsp:txXfrm>
    </dsp:sp>
    <dsp:sp modelId="{A44ACBC6-7E28-4B13-BA51-22684502D304}">
      <dsp:nvSpPr>
        <dsp:cNvPr id="0" name=""/>
        <dsp:cNvSpPr/>
      </dsp:nvSpPr>
      <dsp:spPr>
        <a:xfrm>
          <a:off x="551383" y="1137126"/>
          <a:ext cx="6583680" cy="9621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3470783"/>
                <a:satOff val="-19734"/>
                <a:lumOff val="634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3470783"/>
                <a:satOff val="-19734"/>
                <a:lumOff val="634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3470783"/>
                <a:satOff val="-19734"/>
                <a:lumOff val="634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3470783"/>
                <a:satOff val="-19734"/>
                <a:lumOff val="634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3470783"/>
                <a:satOff val="-19734"/>
                <a:lumOff val="634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3470783"/>
                <a:satOff val="-19734"/>
                <a:lumOff val="634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3470783"/>
                <a:satOff val="-19734"/>
                <a:lumOff val="634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>
          <a:glow rad="50800">
            <a:schemeClr val="accent4">
              <a:hueOff val="3470783"/>
              <a:satOff val="-19734"/>
              <a:lumOff val="634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4">
              <a:hueOff val="3470783"/>
              <a:satOff val="-19734"/>
              <a:lumOff val="634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適性検査（</a:t>
          </a:r>
          <a:r>
            <a:rPr kumimoji="1" lang="en-US" altLang="ja-JP" sz="2400" kern="1200" dirty="0" smtClean="0"/>
            <a:t>Web</a:t>
          </a:r>
          <a:r>
            <a:rPr kumimoji="1" lang="ja-JP" altLang="en-US" sz="2400" kern="1200" dirty="0" smtClean="0"/>
            <a:t>ページにて）</a:t>
          </a:r>
          <a:endParaRPr kumimoji="1" lang="ja-JP" altLang="en-US" sz="2400" kern="1200" dirty="0"/>
        </a:p>
      </dsp:txBody>
      <dsp:txXfrm>
        <a:off x="579564" y="1165307"/>
        <a:ext cx="5350515" cy="905821"/>
      </dsp:txXfrm>
    </dsp:sp>
    <dsp:sp modelId="{D69D918D-25A3-44A8-B3D4-347855F5581A}">
      <dsp:nvSpPr>
        <dsp:cNvPr id="0" name=""/>
        <dsp:cNvSpPr/>
      </dsp:nvSpPr>
      <dsp:spPr>
        <a:xfrm>
          <a:off x="1094536" y="2274252"/>
          <a:ext cx="6583680" cy="9621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6941566"/>
                <a:satOff val="-39468"/>
                <a:lumOff val="1268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6941566"/>
                <a:satOff val="-39468"/>
                <a:lumOff val="1268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6941566"/>
                <a:satOff val="-39468"/>
                <a:lumOff val="1268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6941566"/>
                <a:satOff val="-39468"/>
                <a:lumOff val="1268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6941566"/>
                <a:satOff val="-39468"/>
                <a:lumOff val="1268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6941566"/>
                <a:satOff val="-39468"/>
                <a:lumOff val="1268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6941566"/>
                <a:satOff val="-39468"/>
                <a:lumOff val="1268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>
          <a:glow rad="50800">
            <a:schemeClr val="accent4">
              <a:hueOff val="6941566"/>
              <a:satOff val="-39468"/>
              <a:lumOff val="1268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4">
              <a:hueOff val="6941566"/>
              <a:satOff val="-39468"/>
              <a:lumOff val="1268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面接（集団面接、個人面接）</a:t>
          </a:r>
          <a:endParaRPr kumimoji="1" lang="ja-JP" altLang="en-US" sz="2400" kern="1200" dirty="0"/>
        </a:p>
      </dsp:txBody>
      <dsp:txXfrm>
        <a:off x="1122717" y="2302433"/>
        <a:ext cx="5358744" cy="905821"/>
      </dsp:txXfrm>
    </dsp:sp>
    <dsp:sp modelId="{81D9EA83-CFF4-484F-8123-A0466F5DEBE2}">
      <dsp:nvSpPr>
        <dsp:cNvPr id="0" name=""/>
        <dsp:cNvSpPr/>
      </dsp:nvSpPr>
      <dsp:spPr>
        <a:xfrm>
          <a:off x="1645920" y="3411379"/>
          <a:ext cx="6583680" cy="9621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10412348"/>
                <a:satOff val="-59202"/>
                <a:lumOff val="1902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10412348"/>
                <a:satOff val="-59202"/>
                <a:lumOff val="1902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10412348"/>
                <a:satOff val="-59202"/>
                <a:lumOff val="1902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10412348"/>
                <a:satOff val="-59202"/>
                <a:lumOff val="1902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10412348"/>
                <a:satOff val="-59202"/>
                <a:lumOff val="1902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>
          <a:glow rad="50800">
            <a:schemeClr val="accent4">
              <a:hueOff val="10412348"/>
              <a:satOff val="-59202"/>
              <a:lumOff val="1902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4">
              <a:hueOff val="10412348"/>
              <a:satOff val="-59202"/>
              <a:lumOff val="1902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内定</a:t>
          </a:r>
          <a:endParaRPr kumimoji="1" lang="ja-JP" altLang="en-US" sz="2400" kern="1200" dirty="0"/>
        </a:p>
      </dsp:txBody>
      <dsp:txXfrm>
        <a:off x="1674101" y="3439560"/>
        <a:ext cx="5350515" cy="905821"/>
      </dsp:txXfrm>
    </dsp:sp>
    <dsp:sp modelId="{27E27114-6A72-4745-B332-4737AC0112DC}">
      <dsp:nvSpPr>
        <dsp:cNvPr id="0" name=""/>
        <dsp:cNvSpPr/>
      </dsp:nvSpPr>
      <dsp:spPr>
        <a:xfrm>
          <a:off x="5958260" y="736945"/>
          <a:ext cx="625419" cy="62541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tint val="40000"/>
              <a:alpha val="9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/>
        </a:p>
      </dsp:txBody>
      <dsp:txXfrm>
        <a:off x="6098979" y="736945"/>
        <a:ext cx="343981" cy="470628"/>
      </dsp:txXfrm>
    </dsp:sp>
    <dsp:sp modelId="{1680481F-B32A-47A5-8690-7B8D19E7AD0B}">
      <dsp:nvSpPr>
        <dsp:cNvPr id="0" name=""/>
        <dsp:cNvSpPr/>
      </dsp:nvSpPr>
      <dsp:spPr>
        <a:xfrm>
          <a:off x="6509643" y="1874071"/>
          <a:ext cx="625419" cy="62541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5446089"/>
            <a:satOff val="-28655"/>
            <a:lumOff val="1025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5446089"/>
              <a:satOff val="-28655"/>
              <a:lumOff val="1025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tint val="40000"/>
              <a:alpha val="90000"/>
              <a:hueOff val="5446089"/>
              <a:satOff val="-28655"/>
              <a:lumOff val="1025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/>
        </a:p>
      </dsp:txBody>
      <dsp:txXfrm>
        <a:off x="6650362" y="1874071"/>
        <a:ext cx="343981" cy="470628"/>
      </dsp:txXfrm>
    </dsp:sp>
    <dsp:sp modelId="{24AD1472-BCC1-4D71-860F-C492581152E3}">
      <dsp:nvSpPr>
        <dsp:cNvPr id="0" name=""/>
        <dsp:cNvSpPr/>
      </dsp:nvSpPr>
      <dsp:spPr>
        <a:xfrm>
          <a:off x="7052797" y="3011198"/>
          <a:ext cx="625419" cy="62541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10892177"/>
            <a:satOff val="-57311"/>
            <a:lumOff val="205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10892177"/>
              <a:satOff val="-57311"/>
              <a:lumOff val="205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tint val="40000"/>
              <a:alpha val="90000"/>
              <a:hueOff val="10892177"/>
              <a:satOff val="-57311"/>
              <a:lumOff val="205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/>
        </a:p>
      </dsp:txBody>
      <dsp:txXfrm>
        <a:off x="7193516" y="3011198"/>
        <a:ext cx="343981" cy="4706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FE8637" mc:Ignorable="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FE8637" mc:Ignorable="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93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398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714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373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画像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2"/>
          </p:nvPr>
        </p:nvSpPr>
        <p:spPr>
          <a:xfrm>
            <a:off x="468313" y="1916113"/>
            <a:ext cx="3382962" cy="252095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/>
          <p:cNvSpPr>
            <a:spLocks noGrp="1"/>
          </p:cNvSpPr>
          <p:nvPr>
            <p:ph type="body" sz="quarter" idx="13"/>
          </p:nvPr>
        </p:nvSpPr>
        <p:spPr>
          <a:xfrm>
            <a:off x="468313" y="4581525"/>
            <a:ext cx="3382962" cy="359643"/>
          </a:xfrm>
        </p:spPr>
        <p:txBody>
          <a:bodyPr>
            <a:normAutofit/>
          </a:bodyPr>
          <a:lstStyle>
            <a:lvl1pPr marL="114300" indent="0" algn="ctr">
              <a:buFontTx/>
              <a:buNone/>
              <a:defRPr sz="1800"/>
            </a:lvl1pPr>
            <a:lvl2pPr marL="41148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51560" indent="0">
              <a:buFontTx/>
              <a:buNone/>
              <a:defRPr/>
            </a:lvl4pPr>
            <a:lvl5pPr marL="1325880" indent="0">
              <a:buFontTx/>
              <a:buNone/>
              <a:defRPr/>
            </a:lvl5pPr>
          </a:lstStyle>
          <a:p>
            <a:pPr lvl="0"/>
            <a:endParaRPr kumimoji="1" lang="ja-JP" altLang="en-US" dirty="0"/>
          </a:p>
        </p:txBody>
      </p:sp>
      <p:sp>
        <p:nvSpPr>
          <p:cNvPr id="11" name="図プレースホルダー 7"/>
          <p:cNvSpPr>
            <a:spLocks noGrp="1"/>
          </p:cNvSpPr>
          <p:nvPr>
            <p:ph type="pic" sz="quarter" idx="14"/>
          </p:nvPr>
        </p:nvSpPr>
        <p:spPr>
          <a:xfrm>
            <a:off x="5220072" y="2923828"/>
            <a:ext cx="3382962" cy="252095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2" name="テキスト プレースホルダー 9"/>
          <p:cNvSpPr>
            <a:spLocks noGrp="1"/>
          </p:cNvSpPr>
          <p:nvPr>
            <p:ph type="body" sz="quarter" idx="15"/>
          </p:nvPr>
        </p:nvSpPr>
        <p:spPr>
          <a:xfrm>
            <a:off x="5220072" y="5589240"/>
            <a:ext cx="3382962" cy="359643"/>
          </a:xfrm>
        </p:spPr>
        <p:txBody>
          <a:bodyPr>
            <a:normAutofit/>
          </a:bodyPr>
          <a:lstStyle>
            <a:lvl1pPr marL="114300" indent="0" algn="ctr">
              <a:buFontTx/>
              <a:buNone/>
              <a:defRPr sz="1800"/>
            </a:lvl1pPr>
            <a:lvl2pPr marL="41148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51560" indent="0">
              <a:buFontTx/>
              <a:buNone/>
              <a:defRPr/>
            </a:lvl4pPr>
            <a:lvl5pPr marL="1325880" indent="0">
              <a:buFontTx/>
              <a:buNone/>
              <a:defRPr/>
            </a:lvl5pPr>
          </a:lstStyle>
          <a:p>
            <a:pPr lvl="0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4221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425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797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534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91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725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5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04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04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368" y="6339484"/>
            <a:ext cx="1135264" cy="42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638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1" sz="3500" kern="1200" cap="all" baseline="0">
          <a:solidFill>
            <a:schemeClr val="accent1">
              <a:lumMod val="75000"/>
            </a:schemeClr>
          </a:solidFill>
          <a:latin typeface="HGS創英角ｺﾞｼｯｸUB" pitchFamily="50" charset="-128"/>
          <a:ea typeface="HGS創英角ｺﾞｼｯｸUB" pitchFamily="50" charset="-128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株式会社新井製菓 人事部</a:t>
            </a:r>
            <a:endParaRPr kumimoji="1" lang="en-US" altLang="ja-JP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/>
              <a:t>2012</a:t>
            </a:r>
            <a:r>
              <a:rPr kumimoji="1" lang="ja-JP" altLang="en-US" sz="4000" dirty="0" smtClean="0"/>
              <a:t>年度新卒採用について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276327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149475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菓子の製造、販売</a:t>
            </a:r>
            <a:endParaRPr kumimoji="1"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kumimoji="1" lang="ja-JP" altLang="en-US" dirty="0"/>
              <a:t>資本</a:t>
            </a:r>
            <a:r>
              <a:rPr kumimoji="1" lang="ja-JP" altLang="en-US" dirty="0" smtClean="0"/>
              <a:t>金</a:t>
            </a:r>
            <a:r>
              <a:rPr kumimoji="1" lang="en-US" altLang="ja-JP" dirty="0" smtClean="0"/>
              <a:t>	15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4,230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2149475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819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174</a:t>
            </a:r>
            <a:r>
              <a:rPr lang="ja-JP" altLang="en-US" dirty="0" smtClean="0"/>
              <a:t>億</a:t>
            </a:r>
            <a:r>
              <a:rPr lang="en-US" altLang="ja-JP" dirty="0" smtClean="0"/>
              <a:t>7,600</a:t>
            </a:r>
            <a:r>
              <a:rPr lang="ja-JP" altLang="en-US" dirty="0" smtClean="0"/>
              <a:t>万円（</a:t>
            </a:r>
            <a:r>
              <a:rPr lang="en-US" altLang="ja-JP" dirty="0" smtClean="0"/>
              <a:t>2010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月期）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代表者</a:t>
            </a:r>
            <a:r>
              <a:rPr lang="en-US" altLang="ja-JP" dirty="0" smtClean="0"/>
              <a:t>	</a:t>
            </a:r>
            <a:r>
              <a:rPr lang="ja-JP" altLang="en-US" dirty="0" smtClean="0"/>
              <a:t>取締役社長　田中勝男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kumimoji="1" lang="ja-JP" altLang="en-US" dirty="0" smtClean="0"/>
              <a:t>事業所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全国に</a:t>
            </a:r>
            <a:r>
              <a:rPr kumimoji="1" lang="en-US" altLang="ja-JP" dirty="0" smtClean="0"/>
              <a:t>18</a:t>
            </a:r>
            <a:r>
              <a:rPr kumimoji="1" lang="ja-JP" altLang="en-US" dirty="0" smtClean="0"/>
              <a:t>営業所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8839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募集要項</a:t>
            </a:r>
            <a:r>
              <a:rPr lang="en-US" altLang="ja-JP" dirty="0" smtClean="0"/>
              <a:t>(1)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2149475" algn="l"/>
              </a:tabLst>
            </a:pPr>
            <a:r>
              <a:rPr lang="ja-JP" altLang="en-US" dirty="0" smtClean="0"/>
              <a:t>募集職種</a:t>
            </a:r>
            <a:r>
              <a:rPr lang="en-US" altLang="ja-JP" dirty="0" smtClean="0"/>
              <a:t>	</a:t>
            </a:r>
            <a:r>
              <a:rPr lang="ja-JP" altLang="en-US" dirty="0" smtClean="0"/>
              <a:t>営業・管理部門スタッフ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営業、営業企画、マーケティング、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商品企画、財務、人事、法務など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/>
              <a:t>応募資格</a:t>
            </a:r>
            <a:r>
              <a:rPr lang="en-US" altLang="ja-JP" dirty="0" smtClean="0"/>
              <a:t>	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4</a:t>
            </a:r>
            <a:r>
              <a:rPr lang="ja-JP" altLang="en-US" dirty="0" smtClean="0"/>
              <a:t>年制大学卒業見込み者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および大学院修了見込み者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募集学部</a:t>
            </a:r>
            <a:r>
              <a:rPr lang="en-US" altLang="ja-JP" dirty="0" smtClean="0"/>
              <a:t>	</a:t>
            </a:r>
            <a:r>
              <a:rPr lang="ja-JP" altLang="en-US" dirty="0" smtClean="0"/>
              <a:t>全学部</a:t>
            </a:r>
            <a:endParaRPr lang="en-US" altLang="ja-JP" dirty="0" smtClean="0"/>
          </a:p>
          <a:p>
            <a:pPr>
              <a:tabLst>
                <a:tab pos="2149475" algn="l"/>
                <a:tab pos="3946525" algn="l"/>
              </a:tabLst>
            </a:pPr>
            <a:r>
              <a:rPr lang="ja-JP" altLang="en-US" dirty="0" smtClean="0"/>
              <a:t>初任給</a:t>
            </a:r>
            <a:r>
              <a:rPr lang="en-US" altLang="ja-JP" dirty="0" smtClean="0"/>
              <a:t>	</a:t>
            </a:r>
            <a:r>
              <a:rPr lang="ja-JP" altLang="en-US" dirty="0" smtClean="0"/>
              <a:t>大学卒</a:t>
            </a:r>
            <a:r>
              <a:rPr lang="en-US" altLang="ja-JP" dirty="0" smtClean="0"/>
              <a:t>	2</a:t>
            </a:r>
            <a:r>
              <a:rPr lang="en-US" altLang="ja-JP" dirty="0"/>
              <a:t>0</a:t>
            </a:r>
            <a:r>
              <a:rPr lang="en-US" altLang="ja-JP" dirty="0" smtClean="0"/>
              <a:t>0,3000</a:t>
            </a:r>
            <a:r>
              <a:rPr lang="ja-JP" altLang="en-US" dirty="0" smtClean="0"/>
              <a:t>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大学院卒</a:t>
            </a:r>
            <a:r>
              <a:rPr lang="en-US" altLang="ja-JP" dirty="0" smtClean="0"/>
              <a:t>	210,8000</a:t>
            </a:r>
            <a:r>
              <a:rPr lang="ja-JP" altLang="en-US" dirty="0" smtClean="0"/>
              <a:t>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（</a:t>
            </a:r>
            <a:r>
              <a:rPr lang="en-US" altLang="ja-JP" dirty="0" smtClean="0"/>
              <a:t>2010</a:t>
            </a:r>
            <a:r>
              <a:rPr lang="ja-JP" altLang="en-US" dirty="0" smtClean="0"/>
              <a:t>年度実績）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49812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募集要項</a:t>
            </a:r>
            <a:r>
              <a:rPr lang="en-US" altLang="ja-JP" dirty="0" smtClean="0"/>
              <a:t>(2)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2149475" algn="l"/>
              </a:tabLst>
            </a:pPr>
            <a:r>
              <a:rPr lang="ja-JP" altLang="en-US" dirty="0" smtClean="0"/>
              <a:t>諸手当</a:t>
            </a:r>
            <a:r>
              <a:rPr lang="en-US" altLang="ja-JP" dirty="0" smtClean="0"/>
              <a:t>	</a:t>
            </a:r>
            <a:r>
              <a:rPr lang="ja-JP" altLang="en-US" dirty="0" smtClean="0"/>
              <a:t>通勤手当、営業手当など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昇給</a:t>
            </a:r>
            <a:r>
              <a:rPr lang="en-US" altLang="ja-JP" dirty="0" smtClean="0"/>
              <a:t>	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回（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賞与</a:t>
            </a:r>
            <a:r>
              <a:rPr lang="en-US" altLang="ja-JP" dirty="0" smtClean="0"/>
              <a:t>	</a:t>
            </a:r>
            <a:r>
              <a:rPr lang="ja-JP" altLang="en-US" dirty="0" smtClean="0"/>
              <a:t>年</a:t>
            </a:r>
            <a:r>
              <a:rPr lang="en-US" altLang="ja-JP" dirty="0" smtClean="0"/>
              <a:t>2</a:t>
            </a:r>
            <a:r>
              <a:rPr lang="ja-JP" altLang="en-US" dirty="0" smtClean="0"/>
              <a:t>回（</a:t>
            </a:r>
            <a:r>
              <a:rPr lang="en-US" altLang="ja-JP" dirty="0" smtClean="0"/>
              <a:t>6</a:t>
            </a:r>
            <a:r>
              <a:rPr lang="ja-JP" altLang="en-US" dirty="0" smtClean="0"/>
              <a:t>月、</a:t>
            </a:r>
            <a:r>
              <a:rPr lang="en-US" altLang="ja-JP" dirty="0" smtClean="0"/>
              <a:t>12</a:t>
            </a:r>
            <a:r>
              <a:rPr lang="ja-JP" altLang="en-US" dirty="0" smtClean="0"/>
              <a:t>月）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勤務地</a:t>
            </a:r>
            <a:r>
              <a:rPr lang="en-US" altLang="ja-JP" dirty="0" smtClean="0"/>
              <a:t>	</a:t>
            </a:r>
            <a:r>
              <a:rPr lang="ja-JP" altLang="en-US" dirty="0" smtClean="0"/>
              <a:t>全国事業所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勤務時間</a:t>
            </a:r>
            <a:r>
              <a:rPr lang="en-US" altLang="ja-JP" dirty="0" smtClean="0"/>
              <a:t>	9:00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18:00</a:t>
            </a:r>
            <a:r>
              <a:rPr lang="ja-JP" altLang="en-US" dirty="0" smtClean="0"/>
              <a:t>（休憩</a:t>
            </a:r>
            <a:r>
              <a:rPr lang="en-US" altLang="ja-JP" dirty="0" smtClean="0"/>
              <a:t>80</a:t>
            </a:r>
            <a:r>
              <a:rPr lang="ja-JP" altLang="en-US" dirty="0" smtClean="0"/>
              <a:t>分）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休日</a:t>
            </a:r>
            <a:r>
              <a:rPr lang="en-US" altLang="ja-JP" dirty="0" smtClean="0"/>
              <a:t>	</a:t>
            </a:r>
            <a:r>
              <a:rPr lang="ja-JP" altLang="en-US" dirty="0" smtClean="0"/>
              <a:t>土曜、日曜、祝祭日、夏季休暇、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年末年始、その他会社指定休日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休暇</a:t>
            </a:r>
            <a:r>
              <a:rPr lang="en-US" altLang="ja-JP" dirty="0" smtClean="0"/>
              <a:t>	</a:t>
            </a:r>
            <a:r>
              <a:rPr lang="ja-JP" altLang="en-US" dirty="0" smtClean="0"/>
              <a:t>年次有給休暇（初年度</a:t>
            </a:r>
            <a:r>
              <a:rPr lang="en-US" altLang="ja-JP" dirty="0" smtClean="0"/>
              <a:t>10</a:t>
            </a:r>
            <a:r>
              <a:rPr lang="ja-JP" altLang="en-US" dirty="0" smtClean="0"/>
              <a:t>日）、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慶弔休暇など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609848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募集要項</a:t>
            </a:r>
            <a:r>
              <a:rPr lang="en-US" altLang="ja-JP" dirty="0" smtClean="0"/>
              <a:t>(3)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2149475" algn="l"/>
              </a:tabLst>
            </a:pPr>
            <a:r>
              <a:rPr lang="ja-JP" altLang="en-US" dirty="0" smtClean="0"/>
              <a:t>保険</a:t>
            </a:r>
            <a:r>
              <a:rPr lang="en-US" altLang="ja-JP" dirty="0" smtClean="0"/>
              <a:t>	</a:t>
            </a:r>
            <a:r>
              <a:rPr lang="ja-JP" altLang="en-US" dirty="0" smtClean="0"/>
              <a:t>健康保険、厚生年金保険、雇用保険、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/>
              <a:t>労災</a:t>
            </a:r>
            <a:r>
              <a:rPr lang="ja-JP" altLang="en-US" dirty="0" smtClean="0"/>
              <a:t>保険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福利厚生</a:t>
            </a:r>
            <a:r>
              <a:rPr lang="en-US" altLang="ja-JP" dirty="0" smtClean="0"/>
              <a:t>	</a:t>
            </a:r>
            <a:r>
              <a:rPr lang="ja-JP" altLang="en-US" dirty="0" smtClean="0"/>
              <a:t>従業員持株会、従業員貸付制度、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財形貯蓄、保養所（伊豆高原）など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4064507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採用選考の流れ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3641487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43795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タム">
  <a:themeElements>
    <a:clrScheme name="スパイス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575F6D" mc:Ignorable=""/>
      </a:dk2>
      <a:lt2>
        <a:srgbClr xmlns:mc="http://schemas.openxmlformats.org/markup-compatibility/2006" xmlns:a14="http://schemas.microsoft.com/office/drawing/2010/main" val="FFF39D" mc:Ignorable=""/>
      </a:lt2>
      <a:accent1>
        <a:srgbClr xmlns:mc="http://schemas.openxmlformats.org/markup-compatibility/2006" xmlns:a14="http://schemas.microsoft.com/office/drawing/2010/main" val="FE8637" mc:Ignorable=""/>
      </a:accent1>
      <a:accent2>
        <a:srgbClr xmlns:mc="http://schemas.openxmlformats.org/markup-compatibility/2006" xmlns:a14="http://schemas.microsoft.com/office/drawing/2010/main" val="7598D9" mc:Ignorable=""/>
      </a:accent2>
      <a:accent3>
        <a:srgbClr xmlns:mc="http://schemas.openxmlformats.org/markup-compatibility/2006" xmlns:a14="http://schemas.microsoft.com/office/drawing/2010/main" val="B32C16" mc:Ignorable=""/>
      </a:accent3>
      <a:accent4>
        <a:srgbClr xmlns:mc="http://schemas.openxmlformats.org/markup-compatibility/2006" xmlns:a14="http://schemas.microsoft.com/office/drawing/2010/main" val="F5CD2D" mc:Ignorable=""/>
      </a:accent4>
      <a:accent5>
        <a:srgbClr xmlns:mc="http://schemas.openxmlformats.org/markup-compatibility/2006" xmlns:a14="http://schemas.microsoft.com/office/drawing/2010/main" val="AEBAD5" mc:Ignorable=""/>
      </a:accent5>
      <a:accent6>
        <a:srgbClr xmlns:mc="http://schemas.openxmlformats.org/markup-compatibility/2006" xmlns:a14="http://schemas.microsoft.com/office/drawing/2010/main" val="777C84" mc:Ignorable=""/>
      </a:accent6>
      <a:hlink>
        <a:srgbClr xmlns:mc="http://schemas.openxmlformats.org/markup-compatibility/2006" xmlns:a14="http://schemas.microsoft.com/office/drawing/2010/main" val="D2611C" mc:Ignorable=""/>
      </a:hlink>
      <a:folHlink>
        <a:srgbClr xmlns:mc="http://schemas.openxmlformats.org/markup-compatibility/2006" xmlns:a14="http://schemas.microsoft.com/office/drawing/2010/main" val="3B435B" mc:Ignorable=""/>
      </a:folHlink>
    </a:clrScheme>
    <a:fontScheme name="オータム">
      <a:majorFont>
        <a:latin typeface="Book Antiqua"/>
        <a:ea typeface=""/>
        <a:cs typeface=""/>
        <a:font script="Jpan" typeface="HGS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オータム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xmlns:mc="http://schemas.openxmlformats.org/markup-compatibility/2006" xmlns:a14="http://schemas.microsoft.com/office/drawing/2010/main" val="575F6D" mc:Ignorable=""/>
    </a:dk2>
    <a:lt2>
      <a:srgbClr xmlns:mc="http://schemas.openxmlformats.org/markup-compatibility/2006" xmlns:a14="http://schemas.microsoft.com/office/drawing/2010/main" val="FFF39D" mc:Ignorable=""/>
    </a:lt2>
    <a:accent1>
      <a:srgbClr xmlns:mc="http://schemas.openxmlformats.org/markup-compatibility/2006" xmlns:a14="http://schemas.microsoft.com/office/drawing/2010/main" val="FE8637" mc:Ignorable=""/>
    </a:accent1>
    <a:accent2>
      <a:srgbClr xmlns:mc="http://schemas.openxmlformats.org/markup-compatibility/2006" xmlns:a14="http://schemas.microsoft.com/office/drawing/2010/main" val="7598D9" mc:Ignorable=""/>
    </a:accent2>
    <a:accent3>
      <a:srgbClr xmlns:mc="http://schemas.openxmlformats.org/markup-compatibility/2006" xmlns:a14="http://schemas.microsoft.com/office/drawing/2010/main" val="B32C16" mc:Ignorable=""/>
    </a:accent3>
    <a:accent4>
      <a:srgbClr xmlns:mc="http://schemas.openxmlformats.org/markup-compatibility/2006" xmlns:a14="http://schemas.microsoft.com/office/drawing/2010/main" val="F5CD2D" mc:Ignorable=""/>
    </a:accent4>
    <a:accent5>
      <a:srgbClr xmlns:mc="http://schemas.openxmlformats.org/markup-compatibility/2006" xmlns:a14="http://schemas.microsoft.com/office/drawing/2010/main" val="AEBAD5" mc:Ignorable=""/>
    </a:accent5>
    <a:accent6>
      <a:srgbClr xmlns:mc="http://schemas.openxmlformats.org/markup-compatibility/2006" xmlns:a14="http://schemas.microsoft.com/office/drawing/2010/main" val="777C84" mc:Ignorable=""/>
    </a:accent6>
    <a:hlink>
      <a:srgbClr xmlns:mc="http://schemas.openxmlformats.org/markup-compatibility/2006" xmlns:a14="http://schemas.microsoft.com/office/drawing/2010/main" val="D2611C" mc:Ignorable=""/>
    </a:hlink>
    <a:folHlink>
      <a:srgbClr xmlns:mc="http://schemas.openxmlformats.org/markup-compatibility/2006" xmlns:a14="http://schemas.microsoft.com/office/drawing/2010/main" val="3B435B" mc:Ignorable=""/>
    </a:folHlink>
  </a:clrScheme>
</a:themeOverride>
</file>

<file path=ppt/theme/themeOverride2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xmlns:mc="http://schemas.openxmlformats.org/markup-compatibility/2006" xmlns:a14="http://schemas.microsoft.com/office/drawing/2010/main" val="575F6D" mc:Ignorable=""/>
    </a:dk2>
    <a:lt2>
      <a:srgbClr xmlns:mc="http://schemas.openxmlformats.org/markup-compatibility/2006" xmlns:a14="http://schemas.microsoft.com/office/drawing/2010/main" val="FFF39D" mc:Ignorable=""/>
    </a:lt2>
    <a:accent1>
      <a:srgbClr xmlns:mc="http://schemas.openxmlformats.org/markup-compatibility/2006" xmlns:a14="http://schemas.microsoft.com/office/drawing/2010/main" val="FE8637" mc:Ignorable=""/>
    </a:accent1>
    <a:accent2>
      <a:srgbClr xmlns:mc="http://schemas.openxmlformats.org/markup-compatibility/2006" xmlns:a14="http://schemas.microsoft.com/office/drawing/2010/main" val="7598D9" mc:Ignorable=""/>
    </a:accent2>
    <a:accent3>
      <a:srgbClr xmlns:mc="http://schemas.openxmlformats.org/markup-compatibility/2006" xmlns:a14="http://schemas.microsoft.com/office/drawing/2010/main" val="B32C16" mc:Ignorable=""/>
    </a:accent3>
    <a:accent4>
      <a:srgbClr xmlns:mc="http://schemas.openxmlformats.org/markup-compatibility/2006" xmlns:a14="http://schemas.microsoft.com/office/drawing/2010/main" val="F5CD2D" mc:Ignorable=""/>
    </a:accent4>
    <a:accent5>
      <a:srgbClr xmlns:mc="http://schemas.openxmlformats.org/markup-compatibility/2006" xmlns:a14="http://schemas.microsoft.com/office/drawing/2010/main" val="AEBAD5" mc:Ignorable=""/>
    </a:accent5>
    <a:accent6>
      <a:srgbClr xmlns:mc="http://schemas.openxmlformats.org/markup-compatibility/2006" xmlns:a14="http://schemas.microsoft.com/office/drawing/2010/main" val="777C84" mc:Ignorable=""/>
    </a:accent6>
    <a:hlink>
      <a:srgbClr xmlns:mc="http://schemas.openxmlformats.org/markup-compatibility/2006" xmlns:a14="http://schemas.microsoft.com/office/drawing/2010/main" val="D2611C" mc:Ignorable=""/>
    </a:hlink>
    <a:folHlink>
      <a:srgbClr xmlns:mc="http://schemas.openxmlformats.org/markup-compatibility/2006" xmlns:a14="http://schemas.microsoft.com/office/drawing/2010/main" val="3B435B" mc:Ignorable=""/>
    </a:folHlink>
  </a:clrScheme>
</a:themeOverride>
</file>

<file path=ppt/theme/themeOverride3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xmlns:mc="http://schemas.openxmlformats.org/markup-compatibility/2006" xmlns:a14="http://schemas.microsoft.com/office/drawing/2010/main" val="575F6D" mc:Ignorable=""/>
    </a:dk2>
    <a:lt2>
      <a:srgbClr xmlns:mc="http://schemas.openxmlformats.org/markup-compatibility/2006" xmlns:a14="http://schemas.microsoft.com/office/drawing/2010/main" val="FFF39D" mc:Ignorable=""/>
    </a:lt2>
    <a:accent1>
      <a:srgbClr xmlns:mc="http://schemas.openxmlformats.org/markup-compatibility/2006" xmlns:a14="http://schemas.microsoft.com/office/drawing/2010/main" val="FE8637" mc:Ignorable=""/>
    </a:accent1>
    <a:accent2>
      <a:srgbClr xmlns:mc="http://schemas.openxmlformats.org/markup-compatibility/2006" xmlns:a14="http://schemas.microsoft.com/office/drawing/2010/main" val="7598D9" mc:Ignorable=""/>
    </a:accent2>
    <a:accent3>
      <a:srgbClr xmlns:mc="http://schemas.openxmlformats.org/markup-compatibility/2006" xmlns:a14="http://schemas.microsoft.com/office/drawing/2010/main" val="B32C16" mc:Ignorable=""/>
    </a:accent3>
    <a:accent4>
      <a:srgbClr xmlns:mc="http://schemas.openxmlformats.org/markup-compatibility/2006" xmlns:a14="http://schemas.microsoft.com/office/drawing/2010/main" val="F5CD2D" mc:Ignorable=""/>
    </a:accent4>
    <a:accent5>
      <a:srgbClr xmlns:mc="http://schemas.openxmlformats.org/markup-compatibility/2006" xmlns:a14="http://schemas.microsoft.com/office/drawing/2010/main" val="AEBAD5" mc:Ignorable=""/>
    </a:accent5>
    <a:accent6>
      <a:srgbClr xmlns:mc="http://schemas.openxmlformats.org/markup-compatibility/2006" xmlns:a14="http://schemas.microsoft.com/office/drawing/2010/main" val="777C84" mc:Ignorable=""/>
    </a:accent6>
    <a:hlink>
      <a:srgbClr xmlns:mc="http://schemas.openxmlformats.org/markup-compatibility/2006" xmlns:a14="http://schemas.microsoft.com/office/drawing/2010/main" val="D2611C" mc:Ignorable=""/>
    </a:hlink>
    <a:folHlink>
      <a:srgbClr xmlns:mc="http://schemas.openxmlformats.org/markup-compatibility/2006" xmlns:a14="http://schemas.microsoft.com/office/drawing/2010/main" val="3B435B" mc:Ignorable=""/>
    </a:folHlink>
  </a:clrScheme>
</a:themeOverride>
</file>

<file path=ppt/theme/themeOverride4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xmlns:mc="http://schemas.openxmlformats.org/markup-compatibility/2006" xmlns:a14="http://schemas.microsoft.com/office/drawing/2010/main" val="575F6D" mc:Ignorable=""/>
    </a:dk2>
    <a:lt2>
      <a:srgbClr xmlns:mc="http://schemas.openxmlformats.org/markup-compatibility/2006" xmlns:a14="http://schemas.microsoft.com/office/drawing/2010/main" val="FFF39D" mc:Ignorable=""/>
    </a:lt2>
    <a:accent1>
      <a:srgbClr xmlns:mc="http://schemas.openxmlformats.org/markup-compatibility/2006" xmlns:a14="http://schemas.microsoft.com/office/drawing/2010/main" val="FE8637" mc:Ignorable=""/>
    </a:accent1>
    <a:accent2>
      <a:srgbClr xmlns:mc="http://schemas.openxmlformats.org/markup-compatibility/2006" xmlns:a14="http://schemas.microsoft.com/office/drawing/2010/main" val="7598D9" mc:Ignorable=""/>
    </a:accent2>
    <a:accent3>
      <a:srgbClr xmlns:mc="http://schemas.openxmlformats.org/markup-compatibility/2006" xmlns:a14="http://schemas.microsoft.com/office/drawing/2010/main" val="B32C16" mc:Ignorable=""/>
    </a:accent3>
    <a:accent4>
      <a:srgbClr xmlns:mc="http://schemas.openxmlformats.org/markup-compatibility/2006" xmlns:a14="http://schemas.microsoft.com/office/drawing/2010/main" val="F5CD2D" mc:Ignorable=""/>
    </a:accent4>
    <a:accent5>
      <a:srgbClr xmlns:mc="http://schemas.openxmlformats.org/markup-compatibility/2006" xmlns:a14="http://schemas.microsoft.com/office/drawing/2010/main" val="AEBAD5" mc:Ignorable=""/>
    </a:accent5>
    <a:accent6>
      <a:srgbClr xmlns:mc="http://schemas.openxmlformats.org/markup-compatibility/2006" xmlns:a14="http://schemas.microsoft.com/office/drawing/2010/main" val="777C84" mc:Ignorable=""/>
    </a:accent6>
    <a:hlink>
      <a:srgbClr xmlns:mc="http://schemas.openxmlformats.org/markup-compatibility/2006" xmlns:a14="http://schemas.microsoft.com/office/drawing/2010/main" val="D2611C" mc:Ignorable=""/>
    </a:hlink>
    <a:folHlink>
      <a:srgbClr xmlns:mc="http://schemas.openxmlformats.org/markup-compatibility/2006" xmlns:a14="http://schemas.microsoft.com/office/drawing/2010/main" val="3B435B" mc:Ignorable=""/>
    </a:folHlink>
  </a:clrScheme>
</a:themeOverride>
</file>

<file path=ppt/theme/themeOverride5.xml><?xml version="1.0" encoding="utf-8"?>
<a:themeOverride xmlns:a="http://schemas.openxmlformats.org/drawingml/2006/main">
  <a:clrScheme name="スパイス">
    <a:dk1>
      <a:sysClr val="windowText" lastClr="000000"/>
    </a:dk1>
    <a:lt1>
      <a:sysClr val="window" lastClr="FFFFFF"/>
    </a:lt1>
    <a:dk2>
      <a:srgbClr xmlns:mc="http://schemas.openxmlformats.org/markup-compatibility/2006" xmlns:a14="http://schemas.microsoft.com/office/drawing/2010/main" val="575F6D" mc:Ignorable=""/>
    </a:dk2>
    <a:lt2>
      <a:srgbClr xmlns:mc="http://schemas.openxmlformats.org/markup-compatibility/2006" xmlns:a14="http://schemas.microsoft.com/office/drawing/2010/main" val="FFF39D" mc:Ignorable=""/>
    </a:lt2>
    <a:accent1>
      <a:srgbClr xmlns:mc="http://schemas.openxmlformats.org/markup-compatibility/2006" xmlns:a14="http://schemas.microsoft.com/office/drawing/2010/main" val="FE8637" mc:Ignorable=""/>
    </a:accent1>
    <a:accent2>
      <a:srgbClr xmlns:mc="http://schemas.openxmlformats.org/markup-compatibility/2006" xmlns:a14="http://schemas.microsoft.com/office/drawing/2010/main" val="7598D9" mc:Ignorable=""/>
    </a:accent2>
    <a:accent3>
      <a:srgbClr xmlns:mc="http://schemas.openxmlformats.org/markup-compatibility/2006" xmlns:a14="http://schemas.microsoft.com/office/drawing/2010/main" val="B32C16" mc:Ignorable=""/>
    </a:accent3>
    <a:accent4>
      <a:srgbClr xmlns:mc="http://schemas.openxmlformats.org/markup-compatibility/2006" xmlns:a14="http://schemas.microsoft.com/office/drawing/2010/main" val="F5CD2D" mc:Ignorable=""/>
    </a:accent4>
    <a:accent5>
      <a:srgbClr xmlns:mc="http://schemas.openxmlformats.org/markup-compatibility/2006" xmlns:a14="http://schemas.microsoft.com/office/drawing/2010/main" val="AEBAD5" mc:Ignorable=""/>
    </a:accent5>
    <a:accent6>
      <a:srgbClr xmlns:mc="http://schemas.openxmlformats.org/markup-compatibility/2006" xmlns:a14="http://schemas.microsoft.com/office/drawing/2010/main" val="777C84" mc:Ignorable=""/>
    </a:accent6>
    <a:hlink>
      <a:srgbClr xmlns:mc="http://schemas.openxmlformats.org/markup-compatibility/2006" xmlns:a14="http://schemas.microsoft.com/office/drawing/2010/main" val="D2611C" mc:Ignorable=""/>
    </a:hlink>
    <a:folHlink>
      <a:srgbClr xmlns:mc="http://schemas.openxmlformats.org/markup-compatibility/2006" xmlns:a14="http://schemas.microsoft.com/office/drawing/2010/main" val="3B435B" mc:Ignorable="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画面に合わせる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オータム</vt:lpstr>
      <vt:lpstr>2012年度新卒採用について</vt:lpstr>
      <vt:lpstr>会社概要</vt:lpstr>
      <vt:lpstr>募集要項(1)</vt:lpstr>
      <vt:lpstr>募集要項(2)</vt:lpstr>
      <vt:lpstr>募集要項(3)</vt:lpstr>
      <vt:lpstr>採用選考の流れ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2012年度新卒採用について</dc:title>
  <dc:creator>tanaka</dc:creator>
  <cp:lastModifiedBy>tanaka</cp:lastModifiedBy>
  <cp:revision>1</cp:revision>
  <dcterms:created xsi:type="dcterms:W3CDTF">2010-01-12T10:08:09Z</dcterms:created>
  <dcterms:modified xsi:type="dcterms:W3CDTF">2010-01-12T10:08:22Z</dcterms:modified>
</cp:coreProperties>
</file>