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3" r:id="rId5"/>
    <p:sldId id="264" r:id="rId6"/>
    <p:sldId id="261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28" autoAdjust="0"/>
  </p:normalViewPr>
  <p:slideViewPr>
    <p:cSldViewPr>
      <p:cViewPr varScale="1">
        <p:scale>
          <a:sx n="50" d="100"/>
          <a:sy n="50" d="100"/>
        </p:scale>
        <p:origin x="-48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2DEC1B-6AB0-443C-8C3B-CCCD7F134C4C}" type="doc">
      <dgm:prSet loTypeId="urn:microsoft.com/office/officeart/2005/8/layout/vProcess5" loCatId="process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kumimoji="1" lang="ja-JP" altLang="en-US"/>
        </a:p>
      </dgm:t>
    </dgm:pt>
    <dgm:pt modelId="{20A16467-94C7-42BC-B06A-D14A82ED6A9F}">
      <dgm:prSet phldrT="[テキスト]"/>
      <dgm:spPr/>
      <dgm:t>
        <a:bodyPr/>
        <a:lstStyle/>
        <a:p>
          <a:r>
            <a:rPr kumimoji="1" lang="ja-JP" altLang="en-US" dirty="0" smtClean="0"/>
            <a:t>エントリーシート提出（</a:t>
          </a:r>
          <a:r>
            <a:rPr kumimoji="1" lang="en-US" altLang="ja-JP" dirty="0" smtClean="0"/>
            <a:t>Web</a:t>
          </a:r>
          <a:r>
            <a:rPr kumimoji="1" lang="ja-JP" altLang="en-US" dirty="0" smtClean="0"/>
            <a:t>ページにて）</a:t>
          </a:r>
          <a:endParaRPr kumimoji="1" lang="ja-JP" altLang="en-US" dirty="0"/>
        </a:p>
      </dgm:t>
    </dgm:pt>
    <dgm:pt modelId="{440AC52F-C23A-4E53-B0B2-CB0AF0B4F25C}" type="parTrans" cxnId="{792DD6D0-9FF1-4E2B-AA88-F1B27A5FF822}">
      <dgm:prSet/>
      <dgm:spPr/>
      <dgm:t>
        <a:bodyPr/>
        <a:lstStyle/>
        <a:p>
          <a:endParaRPr kumimoji="1" lang="ja-JP" altLang="en-US"/>
        </a:p>
      </dgm:t>
    </dgm:pt>
    <dgm:pt modelId="{66E0E6C9-2432-4B47-8196-FC35D0FDC01B}" type="sibTrans" cxnId="{792DD6D0-9FF1-4E2B-AA88-F1B27A5FF822}">
      <dgm:prSet/>
      <dgm:spPr/>
      <dgm:t>
        <a:bodyPr/>
        <a:lstStyle/>
        <a:p>
          <a:endParaRPr kumimoji="1" lang="ja-JP" altLang="en-US"/>
        </a:p>
      </dgm:t>
    </dgm:pt>
    <dgm:pt modelId="{B3BEB1F5-BB62-40BC-969F-05711526D7DC}">
      <dgm:prSet phldrT="[テキスト]"/>
      <dgm:spPr/>
      <dgm:t>
        <a:bodyPr/>
        <a:lstStyle/>
        <a:p>
          <a:r>
            <a:rPr kumimoji="1" lang="ja-JP" altLang="en-US" dirty="0" smtClean="0"/>
            <a:t>面接（集団面接、個人面接）</a:t>
          </a:r>
          <a:endParaRPr kumimoji="1" lang="ja-JP" altLang="en-US" dirty="0"/>
        </a:p>
      </dgm:t>
    </dgm:pt>
    <dgm:pt modelId="{EC0BB66D-2371-4352-A845-F391C19C2A24}" type="parTrans" cxnId="{5B71228C-064D-4321-8828-995AA8DB52A7}">
      <dgm:prSet/>
      <dgm:spPr/>
      <dgm:t>
        <a:bodyPr/>
        <a:lstStyle/>
        <a:p>
          <a:endParaRPr kumimoji="1" lang="ja-JP" altLang="en-US"/>
        </a:p>
      </dgm:t>
    </dgm:pt>
    <dgm:pt modelId="{9AD12D9E-FD47-4FEE-87D8-CBDA8DDC10A9}" type="sibTrans" cxnId="{5B71228C-064D-4321-8828-995AA8DB52A7}">
      <dgm:prSet/>
      <dgm:spPr/>
      <dgm:t>
        <a:bodyPr/>
        <a:lstStyle/>
        <a:p>
          <a:endParaRPr kumimoji="1" lang="ja-JP" altLang="en-US"/>
        </a:p>
      </dgm:t>
    </dgm:pt>
    <dgm:pt modelId="{03249255-6937-4FAC-80B3-9C890420A69B}">
      <dgm:prSet phldrT="[テキスト]"/>
      <dgm:spPr/>
      <dgm:t>
        <a:bodyPr/>
        <a:lstStyle/>
        <a:p>
          <a:r>
            <a:rPr kumimoji="1" lang="ja-JP" altLang="en-US" dirty="0" smtClean="0"/>
            <a:t>内定</a:t>
          </a:r>
          <a:endParaRPr kumimoji="1" lang="ja-JP" altLang="en-US" dirty="0"/>
        </a:p>
      </dgm:t>
    </dgm:pt>
    <dgm:pt modelId="{458219F7-59E1-4632-BE28-4778DDA29C97}" type="parTrans" cxnId="{D9285B57-F8AE-49FB-BBA4-AECCE8A9FF83}">
      <dgm:prSet/>
      <dgm:spPr/>
      <dgm:t>
        <a:bodyPr/>
        <a:lstStyle/>
        <a:p>
          <a:endParaRPr kumimoji="1" lang="ja-JP" altLang="en-US"/>
        </a:p>
      </dgm:t>
    </dgm:pt>
    <dgm:pt modelId="{9296527E-22B7-4FDE-878D-1F1A3066AD07}" type="sibTrans" cxnId="{D9285B57-F8AE-49FB-BBA4-AECCE8A9FF83}">
      <dgm:prSet/>
      <dgm:spPr/>
      <dgm:t>
        <a:bodyPr/>
        <a:lstStyle/>
        <a:p>
          <a:endParaRPr kumimoji="1" lang="ja-JP" altLang="en-US"/>
        </a:p>
      </dgm:t>
    </dgm:pt>
    <dgm:pt modelId="{6D4C0009-1B19-480D-8423-529D959E9C64}">
      <dgm:prSet phldrT="[テキスト]"/>
      <dgm:spPr/>
      <dgm:t>
        <a:bodyPr/>
        <a:lstStyle/>
        <a:p>
          <a:r>
            <a:rPr kumimoji="1" lang="ja-JP" altLang="en-US" dirty="0" smtClean="0"/>
            <a:t>適性検査（</a:t>
          </a:r>
          <a:r>
            <a:rPr kumimoji="1" lang="en-US" altLang="ja-JP" dirty="0" smtClean="0"/>
            <a:t>Web</a:t>
          </a:r>
          <a:r>
            <a:rPr kumimoji="1" lang="ja-JP" altLang="en-US" dirty="0" smtClean="0"/>
            <a:t>ページにて）</a:t>
          </a:r>
          <a:endParaRPr kumimoji="1" lang="ja-JP" altLang="en-US" dirty="0"/>
        </a:p>
      </dgm:t>
    </dgm:pt>
    <dgm:pt modelId="{569223E6-F9BB-423E-9553-715CF2829B47}" type="parTrans" cxnId="{09FA5963-9473-48A6-95A3-F08FBAAB7411}">
      <dgm:prSet/>
      <dgm:spPr/>
      <dgm:t>
        <a:bodyPr/>
        <a:lstStyle/>
        <a:p>
          <a:endParaRPr kumimoji="1" lang="ja-JP" altLang="en-US"/>
        </a:p>
      </dgm:t>
    </dgm:pt>
    <dgm:pt modelId="{FE1240C9-71F4-4848-8CAD-C0372584AC06}" type="sibTrans" cxnId="{09FA5963-9473-48A6-95A3-F08FBAAB7411}">
      <dgm:prSet/>
      <dgm:spPr/>
      <dgm:t>
        <a:bodyPr/>
        <a:lstStyle/>
        <a:p>
          <a:endParaRPr kumimoji="1" lang="ja-JP" altLang="en-US"/>
        </a:p>
      </dgm:t>
    </dgm:pt>
    <dgm:pt modelId="{FE16D38E-53B4-4047-A0DB-1BDF8F4F234B}" type="pres">
      <dgm:prSet presAssocID="{CC2DEC1B-6AB0-443C-8C3B-CCCD7F134C4C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154E6CB-494E-420C-A4BB-9487BC052937}" type="pres">
      <dgm:prSet presAssocID="{CC2DEC1B-6AB0-443C-8C3B-CCCD7F134C4C}" presName="dummyMaxCanvas" presStyleCnt="0">
        <dgm:presLayoutVars/>
      </dgm:prSet>
      <dgm:spPr/>
    </dgm:pt>
    <dgm:pt modelId="{CBB2881F-1A73-4D77-AA4C-AEC4F1BC5EB7}" type="pres">
      <dgm:prSet presAssocID="{CC2DEC1B-6AB0-443C-8C3B-CCCD7F134C4C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44ACBC6-7E28-4B13-BA51-22684502D304}" type="pres">
      <dgm:prSet presAssocID="{CC2DEC1B-6AB0-443C-8C3B-CCCD7F134C4C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69D918D-25A3-44A8-B3D4-347855F5581A}" type="pres">
      <dgm:prSet presAssocID="{CC2DEC1B-6AB0-443C-8C3B-CCCD7F134C4C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1D9EA83-CFF4-484F-8123-A0466F5DEBE2}" type="pres">
      <dgm:prSet presAssocID="{CC2DEC1B-6AB0-443C-8C3B-CCCD7F134C4C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7E27114-6A72-4745-B332-4737AC0112DC}" type="pres">
      <dgm:prSet presAssocID="{CC2DEC1B-6AB0-443C-8C3B-CCCD7F134C4C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680481F-B32A-47A5-8690-7B8D19E7AD0B}" type="pres">
      <dgm:prSet presAssocID="{CC2DEC1B-6AB0-443C-8C3B-CCCD7F134C4C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4AD1472-BCC1-4D71-860F-C492581152E3}" type="pres">
      <dgm:prSet presAssocID="{CC2DEC1B-6AB0-443C-8C3B-CCCD7F134C4C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C963952-869C-4A03-8E30-6803A1D60E16}" type="pres">
      <dgm:prSet presAssocID="{CC2DEC1B-6AB0-443C-8C3B-CCCD7F134C4C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E4499ED-B9D9-4749-9740-05926C2C3C5A}" type="pres">
      <dgm:prSet presAssocID="{CC2DEC1B-6AB0-443C-8C3B-CCCD7F134C4C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D42B050-3D2D-40D2-904C-C80CE08A37F7}" type="pres">
      <dgm:prSet presAssocID="{CC2DEC1B-6AB0-443C-8C3B-CCCD7F134C4C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CCDEC02-5122-4B11-9C41-BF96D6EBE894}" type="pres">
      <dgm:prSet presAssocID="{CC2DEC1B-6AB0-443C-8C3B-CCCD7F134C4C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11C72439-EE0B-4E49-9B3F-E0A8BAFF89C8}" type="presOf" srcId="{6D4C0009-1B19-480D-8423-529D959E9C64}" destId="{A44ACBC6-7E28-4B13-BA51-22684502D304}" srcOrd="0" destOrd="0" presId="urn:microsoft.com/office/officeart/2005/8/layout/vProcess5"/>
    <dgm:cxn modelId="{2ADB5513-7BC7-4A2A-9F35-095B95744E5F}" type="presOf" srcId="{FE1240C9-71F4-4848-8CAD-C0372584AC06}" destId="{1680481F-B32A-47A5-8690-7B8D19E7AD0B}" srcOrd="0" destOrd="0" presId="urn:microsoft.com/office/officeart/2005/8/layout/vProcess5"/>
    <dgm:cxn modelId="{61CFEA20-7ACD-4CC2-840E-C2345E846A46}" type="presOf" srcId="{03249255-6937-4FAC-80B3-9C890420A69B}" destId="{81D9EA83-CFF4-484F-8123-A0466F5DEBE2}" srcOrd="0" destOrd="0" presId="urn:microsoft.com/office/officeart/2005/8/layout/vProcess5"/>
    <dgm:cxn modelId="{83107E24-E8C2-4A16-A5B2-FC2B1BAFB54B}" type="presOf" srcId="{B3BEB1F5-BB62-40BC-969F-05711526D7DC}" destId="{AD42B050-3D2D-40D2-904C-C80CE08A37F7}" srcOrd="1" destOrd="0" presId="urn:microsoft.com/office/officeart/2005/8/layout/vProcess5"/>
    <dgm:cxn modelId="{D9285B57-F8AE-49FB-BBA4-AECCE8A9FF83}" srcId="{CC2DEC1B-6AB0-443C-8C3B-CCCD7F134C4C}" destId="{03249255-6937-4FAC-80B3-9C890420A69B}" srcOrd="3" destOrd="0" parTransId="{458219F7-59E1-4632-BE28-4778DDA29C97}" sibTransId="{9296527E-22B7-4FDE-878D-1F1A3066AD07}"/>
    <dgm:cxn modelId="{5B71228C-064D-4321-8828-995AA8DB52A7}" srcId="{CC2DEC1B-6AB0-443C-8C3B-CCCD7F134C4C}" destId="{B3BEB1F5-BB62-40BC-969F-05711526D7DC}" srcOrd="2" destOrd="0" parTransId="{EC0BB66D-2371-4352-A845-F391C19C2A24}" sibTransId="{9AD12D9E-FD47-4FEE-87D8-CBDA8DDC10A9}"/>
    <dgm:cxn modelId="{4F9AE83F-B622-4694-B732-0F4A4AB3C514}" type="presOf" srcId="{CC2DEC1B-6AB0-443C-8C3B-CCCD7F134C4C}" destId="{FE16D38E-53B4-4047-A0DB-1BDF8F4F234B}" srcOrd="0" destOrd="0" presId="urn:microsoft.com/office/officeart/2005/8/layout/vProcess5"/>
    <dgm:cxn modelId="{C8E47578-38D5-4630-B473-78C35EAB6E4F}" type="presOf" srcId="{9AD12D9E-FD47-4FEE-87D8-CBDA8DDC10A9}" destId="{24AD1472-BCC1-4D71-860F-C492581152E3}" srcOrd="0" destOrd="0" presId="urn:microsoft.com/office/officeart/2005/8/layout/vProcess5"/>
    <dgm:cxn modelId="{6D5B2D69-FF86-42F5-881E-541F2C3E1011}" type="presOf" srcId="{03249255-6937-4FAC-80B3-9C890420A69B}" destId="{7CCDEC02-5122-4B11-9C41-BF96D6EBE894}" srcOrd="1" destOrd="0" presId="urn:microsoft.com/office/officeart/2005/8/layout/vProcess5"/>
    <dgm:cxn modelId="{792DD6D0-9FF1-4E2B-AA88-F1B27A5FF822}" srcId="{CC2DEC1B-6AB0-443C-8C3B-CCCD7F134C4C}" destId="{20A16467-94C7-42BC-B06A-D14A82ED6A9F}" srcOrd="0" destOrd="0" parTransId="{440AC52F-C23A-4E53-B0B2-CB0AF0B4F25C}" sibTransId="{66E0E6C9-2432-4B47-8196-FC35D0FDC01B}"/>
    <dgm:cxn modelId="{172A9EBC-44C2-460B-97DC-399EE1BD69B7}" type="presOf" srcId="{20A16467-94C7-42BC-B06A-D14A82ED6A9F}" destId="{0C963952-869C-4A03-8E30-6803A1D60E16}" srcOrd="1" destOrd="0" presId="urn:microsoft.com/office/officeart/2005/8/layout/vProcess5"/>
    <dgm:cxn modelId="{20AA9D86-B9AD-4778-8759-154FA58ACDA7}" type="presOf" srcId="{66E0E6C9-2432-4B47-8196-FC35D0FDC01B}" destId="{27E27114-6A72-4745-B332-4737AC0112DC}" srcOrd="0" destOrd="0" presId="urn:microsoft.com/office/officeart/2005/8/layout/vProcess5"/>
    <dgm:cxn modelId="{09FA5963-9473-48A6-95A3-F08FBAAB7411}" srcId="{CC2DEC1B-6AB0-443C-8C3B-CCCD7F134C4C}" destId="{6D4C0009-1B19-480D-8423-529D959E9C64}" srcOrd="1" destOrd="0" parTransId="{569223E6-F9BB-423E-9553-715CF2829B47}" sibTransId="{FE1240C9-71F4-4848-8CAD-C0372584AC06}"/>
    <dgm:cxn modelId="{B37BDAF8-8D8C-45B2-9B21-FF4F310980D4}" type="presOf" srcId="{20A16467-94C7-42BC-B06A-D14A82ED6A9F}" destId="{CBB2881F-1A73-4D77-AA4C-AEC4F1BC5EB7}" srcOrd="0" destOrd="0" presId="urn:microsoft.com/office/officeart/2005/8/layout/vProcess5"/>
    <dgm:cxn modelId="{0A7E2370-118B-44D4-AE7A-D6CD839FCE64}" type="presOf" srcId="{B3BEB1F5-BB62-40BC-969F-05711526D7DC}" destId="{D69D918D-25A3-44A8-B3D4-347855F5581A}" srcOrd="0" destOrd="0" presId="urn:microsoft.com/office/officeart/2005/8/layout/vProcess5"/>
    <dgm:cxn modelId="{428AB478-FEB6-469E-BC2D-1646B72C4E69}" type="presOf" srcId="{6D4C0009-1B19-480D-8423-529D959E9C64}" destId="{DE4499ED-B9D9-4749-9740-05926C2C3C5A}" srcOrd="1" destOrd="0" presId="urn:microsoft.com/office/officeart/2005/8/layout/vProcess5"/>
    <dgm:cxn modelId="{5A8A3101-A097-4D65-8F0C-5F64FDE4DBFC}" type="presParOf" srcId="{FE16D38E-53B4-4047-A0DB-1BDF8F4F234B}" destId="{5154E6CB-494E-420C-A4BB-9487BC052937}" srcOrd="0" destOrd="0" presId="urn:microsoft.com/office/officeart/2005/8/layout/vProcess5"/>
    <dgm:cxn modelId="{F6AF7A26-BC7D-4866-B542-A9045316EAC7}" type="presParOf" srcId="{FE16D38E-53B4-4047-A0DB-1BDF8F4F234B}" destId="{CBB2881F-1A73-4D77-AA4C-AEC4F1BC5EB7}" srcOrd="1" destOrd="0" presId="urn:microsoft.com/office/officeart/2005/8/layout/vProcess5"/>
    <dgm:cxn modelId="{5B6DA04E-28A7-4CB6-A5B6-CA57462AFAE1}" type="presParOf" srcId="{FE16D38E-53B4-4047-A0DB-1BDF8F4F234B}" destId="{A44ACBC6-7E28-4B13-BA51-22684502D304}" srcOrd="2" destOrd="0" presId="urn:microsoft.com/office/officeart/2005/8/layout/vProcess5"/>
    <dgm:cxn modelId="{A98CAC97-5E00-46A4-8B29-E2809EDA734C}" type="presParOf" srcId="{FE16D38E-53B4-4047-A0DB-1BDF8F4F234B}" destId="{D69D918D-25A3-44A8-B3D4-347855F5581A}" srcOrd="3" destOrd="0" presId="urn:microsoft.com/office/officeart/2005/8/layout/vProcess5"/>
    <dgm:cxn modelId="{00780375-4571-4A26-9D09-C9F5B1F6D400}" type="presParOf" srcId="{FE16D38E-53B4-4047-A0DB-1BDF8F4F234B}" destId="{81D9EA83-CFF4-484F-8123-A0466F5DEBE2}" srcOrd="4" destOrd="0" presId="urn:microsoft.com/office/officeart/2005/8/layout/vProcess5"/>
    <dgm:cxn modelId="{43899878-16FB-4C71-8C1E-52255D072A2C}" type="presParOf" srcId="{FE16D38E-53B4-4047-A0DB-1BDF8F4F234B}" destId="{27E27114-6A72-4745-B332-4737AC0112DC}" srcOrd="5" destOrd="0" presId="urn:microsoft.com/office/officeart/2005/8/layout/vProcess5"/>
    <dgm:cxn modelId="{0AEA7FAA-9E86-43D6-975D-CAC44D6A00E3}" type="presParOf" srcId="{FE16D38E-53B4-4047-A0DB-1BDF8F4F234B}" destId="{1680481F-B32A-47A5-8690-7B8D19E7AD0B}" srcOrd="6" destOrd="0" presId="urn:microsoft.com/office/officeart/2005/8/layout/vProcess5"/>
    <dgm:cxn modelId="{8632818B-20A2-42C4-81B2-55470AF84C66}" type="presParOf" srcId="{FE16D38E-53B4-4047-A0DB-1BDF8F4F234B}" destId="{24AD1472-BCC1-4D71-860F-C492581152E3}" srcOrd="7" destOrd="0" presId="urn:microsoft.com/office/officeart/2005/8/layout/vProcess5"/>
    <dgm:cxn modelId="{1F86C566-177C-408A-B53E-857754652768}" type="presParOf" srcId="{FE16D38E-53B4-4047-A0DB-1BDF8F4F234B}" destId="{0C963952-869C-4A03-8E30-6803A1D60E16}" srcOrd="8" destOrd="0" presId="urn:microsoft.com/office/officeart/2005/8/layout/vProcess5"/>
    <dgm:cxn modelId="{D7084E0B-A9F4-4D51-BD7F-909584F7F5DB}" type="presParOf" srcId="{FE16D38E-53B4-4047-A0DB-1BDF8F4F234B}" destId="{DE4499ED-B9D9-4749-9740-05926C2C3C5A}" srcOrd="9" destOrd="0" presId="urn:microsoft.com/office/officeart/2005/8/layout/vProcess5"/>
    <dgm:cxn modelId="{09F8AD22-816B-4E37-BA63-9605A61C2C5C}" type="presParOf" srcId="{FE16D38E-53B4-4047-A0DB-1BDF8F4F234B}" destId="{AD42B050-3D2D-40D2-904C-C80CE08A37F7}" srcOrd="10" destOrd="0" presId="urn:microsoft.com/office/officeart/2005/8/layout/vProcess5"/>
    <dgm:cxn modelId="{728F4F1C-F579-4AC8-A983-1BDC603A4DC1}" type="presParOf" srcId="{FE16D38E-53B4-4047-A0DB-1BDF8F4F234B}" destId="{7CCDEC02-5122-4B11-9C41-BF96D6EBE894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B2881F-1A73-4D77-AA4C-AEC4F1BC5EB7}">
      <dsp:nvSpPr>
        <dsp:cNvPr id="0" name=""/>
        <dsp:cNvSpPr/>
      </dsp:nvSpPr>
      <dsp:spPr>
        <a:xfrm>
          <a:off x="0" y="0"/>
          <a:ext cx="6522720" cy="98907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xmlns:mc="http://schemas.openxmlformats.org/markup-compatibility/2006" xmlns:a14="http://schemas.microsoft.com/office/drawing/2010/main" val="000000" mc:Ignorable="">
              <a:alpha val="35000"/>
            </a:srgbClr>
          </a:outerShdw>
        </a:effectLst>
        <a:scene3d>
          <a:camera prst="isometricTopDown" fov="0">
            <a:rot lat="0" lon="0" rev="0"/>
          </a:camera>
          <a:lightRig rig="balanced" dir="t">
            <a:rot lat="0" lon="0" rev="13800000"/>
          </a:lightRig>
        </a:scene3d>
        <a:sp3d extrusionH="12700" prstMaterial="plastic">
          <a:bevelT w="38100" h="25400" prst="softRound"/>
          <a:contourClr>
            <a:schemeClr val="accent4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500" kern="1200" dirty="0" smtClean="0"/>
            <a:t>エントリーシート提出（</a:t>
          </a:r>
          <a:r>
            <a:rPr kumimoji="1" lang="en-US" altLang="ja-JP" sz="2500" kern="1200" dirty="0" smtClean="0"/>
            <a:t>Web</a:t>
          </a:r>
          <a:r>
            <a:rPr kumimoji="1" lang="ja-JP" altLang="en-US" sz="2500" kern="1200" dirty="0" smtClean="0"/>
            <a:t>ページにて）</a:t>
          </a:r>
          <a:endParaRPr kumimoji="1" lang="ja-JP" altLang="en-US" sz="2500" kern="1200" dirty="0"/>
        </a:p>
      </dsp:txBody>
      <dsp:txXfrm>
        <a:off x="28969" y="28969"/>
        <a:ext cx="5371853" cy="931138"/>
      </dsp:txXfrm>
    </dsp:sp>
    <dsp:sp modelId="{A44ACBC6-7E28-4B13-BA51-22684502D304}">
      <dsp:nvSpPr>
        <dsp:cNvPr id="0" name=""/>
        <dsp:cNvSpPr/>
      </dsp:nvSpPr>
      <dsp:spPr>
        <a:xfrm>
          <a:off x="546277" y="1168908"/>
          <a:ext cx="6522720" cy="989076"/>
        </a:xfrm>
        <a:prstGeom prst="roundRect">
          <a:avLst>
            <a:gd name="adj" fmla="val 10000"/>
          </a:avLst>
        </a:prstGeom>
        <a:solidFill>
          <a:schemeClr val="accent4">
            <a:hueOff val="2494993"/>
            <a:satOff val="-13796"/>
            <a:lumOff val="-1176"/>
            <a:alphaOff val="0"/>
          </a:schemeClr>
        </a:solidFill>
        <a:ln>
          <a:noFill/>
        </a:ln>
        <a:effectLst>
          <a:outerShdw blurRad="38100" dist="25400" dir="5400000" rotWithShape="0">
            <a:srgbClr xmlns:mc="http://schemas.openxmlformats.org/markup-compatibility/2006" xmlns:a14="http://schemas.microsoft.com/office/drawing/2010/main" val="000000" mc:Ignorable="">
              <a:alpha val="35000"/>
            </a:srgbClr>
          </a:outerShdw>
        </a:effectLst>
        <a:scene3d>
          <a:camera prst="isometricTopDown" fov="0">
            <a:rot lat="0" lon="0" rev="0"/>
          </a:camera>
          <a:lightRig rig="balanced" dir="t">
            <a:rot lat="0" lon="0" rev="13800000"/>
          </a:lightRig>
        </a:scene3d>
        <a:sp3d extrusionH="12700" prstMaterial="plastic">
          <a:bevelT w="38100" h="25400" prst="softRound"/>
          <a:contourClr>
            <a:schemeClr val="accent4">
              <a:hueOff val="2494993"/>
              <a:satOff val="-13796"/>
              <a:lumOff val="-1176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500" kern="1200" dirty="0" smtClean="0"/>
            <a:t>適性検査（</a:t>
          </a:r>
          <a:r>
            <a:rPr kumimoji="1" lang="en-US" altLang="ja-JP" sz="2500" kern="1200" dirty="0" smtClean="0"/>
            <a:t>Web</a:t>
          </a:r>
          <a:r>
            <a:rPr kumimoji="1" lang="ja-JP" altLang="en-US" sz="2500" kern="1200" dirty="0" smtClean="0"/>
            <a:t>ページにて）</a:t>
          </a:r>
          <a:endParaRPr kumimoji="1" lang="ja-JP" altLang="en-US" sz="2500" kern="1200" dirty="0"/>
        </a:p>
      </dsp:txBody>
      <dsp:txXfrm>
        <a:off x="575246" y="1197877"/>
        <a:ext cx="5275604" cy="931138"/>
      </dsp:txXfrm>
    </dsp:sp>
    <dsp:sp modelId="{D69D918D-25A3-44A8-B3D4-347855F5581A}">
      <dsp:nvSpPr>
        <dsp:cNvPr id="0" name=""/>
        <dsp:cNvSpPr/>
      </dsp:nvSpPr>
      <dsp:spPr>
        <a:xfrm>
          <a:off x="1084402" y="2337816"/>
          <a:ext cx="6522720" cy="989076"/>
        </a:xfrm>
        <a:prstGeom prst="roundRect">
          <a:avLst>
            <a:gd name="adj" fmla="val 10000"/>
          </a:avLst>
        </a:prstGeom>
        <a:solidFill>
          <a:schemeClr val="accent4">
            <a:hueOff val="4989986"/>
            <a:satOff val="-27591"/>
            <a:lumOff val="-2353"/>
            <a:alphaOff val="0"/>
          </a:schemeClr>
        </a:solidFill>
        <a:ln>
          <a:noFill/>
        </a:ln>
        <a:effectLst>
          <a:outerShdw blurRad="38100" dist="25400" dir="5400000" rotWithShape="0">
            <a:srgbClr xmlns:mc="http://schemas.openxmlformats.org/markup-compatibility/2006" xmlns:a14="http://schemas.microsoft.com/office/drawing/2010/main" val="000000" mc:Ignorable="">
              <a:alpha val="35000"/>
            </a:srgbClr>
          </a:outerShdw>
        </a:effectLst>
        <a:scene3d>
          <a:camera prst="isometricTopDown" fov="0">
            <a:rot lat="0" lon="0" rev="0"/>
          </a:camera>
          <a:lightRig rig="balanced" dir="t">
            <a:rot lat="0" lon="0" rev="13800000"/>
          </a:lightRig>
        </a:scene3d>
        <a:sp3d extrusionH="12700" prstMaterial="plastic">
          <a:bevelT w="38100" h="25400" prst="softRound"/>
          <a:contourClr>
            <a:schemeClr val="accent4">
              <a:hueOff val="4989986"/>
              <a:satOff val="-27591"/>
              <a:lumOff val="-2353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500" kern="1200" dirty="0" smtClean="0"/>
            <a:t>面接（集団面接、個人面接）</a:t>
          </a:r>
          <a:endParaRPr kumimoji="1" lang="ja-JP" altLang="en-US" sz="2500" kern="1200" dirty="0"/>
        </a:p>
      </dsp:txBody>
      <dsp:txXfrm>
        <a:off x="1113371" y="2366785"/>
        <a:ext cx="5283758" cy="931138"/>
      </dsp:txXfrm>
    </dsp:sp>
    <dsp:sp modelId="{81D9EA83-CFF4-484F-8123-A0466F5DEBE2}">
      <dsp:nvSpPr>
        <dsp:cNvPr id="0" name=""/>
        <dsp:cNvSpPr/>
      </dsp:nvSpPr>
      <dsp:spPr>
        <a:xfrm>
          <a:off x="1630679" y="3506724"/>
          <a:ext cx="6522720" cy="989076"/>
        </a:xfrm>
        <a:prstGeom prst="roundRect">
          <a:avLst>
            <a:gd name="adj" fmla="val 10000"/>
          </a:avLst>
        </a:prstGeom>
        <a:solidFill>
          <a:schemeClr val="accent4">
            <a:hueOff val="7484979"/>
            <a:satOff val="-41387"/>
            <a:lumOff val="-3529"/>
            <a:alphaOff val="0"/>
          </a:schemeClr>
        </a:solidFill>
        <a:ln>
          <a:noFill/>
        </a:ln>
        <a:effectLst>
          <a:outerShdw blurRad="38100" dist="25400" dir="5400000" rotWithShape="0">
            <a:srgbClr xmlns:mc="http://schemas.openxmlformats.org/markup-compatibility/2006" xmlns:a14="http://schemas.microsoft.com/office/drawing/2010/main" val="000000" mc:Ignorable="">
              <a:alpha val="35000"/>
            </a:srgbClr>
          </a:outerShdw>
        </a:effectLst>
        <a:scene3d>
          <a:camera prst="isometricTopDown" fov="0">
            <a:rot lat="0" lon="0" rev="0"/>
          </a:camera>
          <a:lightRig rig="balanced" dir="t">
            <a:rot lat="0" lon="0" rev="13800000"/>
          </a:lightRig>
        </a:scene3d>
        <a:sp3d extrusionH="12700" prstMaterial="plastic">
          <a:bevelT w="38100" h="25400" prst="softRound"/>
          <a:contourClr>
            <a:schemeClr val="accent4">
              <a:hueOff val="7484979"/>
              <a:satOff val="-41387"/>
              <a:lumOff val="-3529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500" kern="1200" dirty="0" smtClean="0"/>
            <a:t>内定</a:t>
          </a:r>
          <a:endParaRPr kumimoji="1" lang="ja-JP" altLang="en-US" sz="2500" kern="1200" dirty="0"/>
        </a:p>
      </dsp:txBody>
      <dsp:txXfrm>
        <a:off x="1659648" y="3535693"/>
        <a:ext cx="5275604" cy="931138"/>
      </dsp:txXfrm>
    </dsp:sp>
    <dsp:sp modelId="{27E27114-6A72-4745-B332-4737AC0112DC}">
      <dsp:nvSpPr>
        <dsp:cNvPr id="0" name=""/>
        <dsp:cNvSpPr/>
      </dsp:nvSpPr>
      <dsp:spPr>
        <a:xfrm>
          <a:off x="5879820" y="757542"/>
          <a:ext cx="642899" cy="642899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30000" dir="5400000" rotWithShape="0">
            <a:srgbClr xmlns:mc="http://schemas.openxmlformats.org/markup-compatibility/2006" xmlns:a14="http://schemas.microsoft.com/office/drawing/2010/main" val="000000" mc:Ignorable="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200" kern="1200"/>
        </a:p>
      </dsp:txBody>
      <dsp:txXfrm>
        <a:off x="6024472" y="757542"/>
        <a:ext cx="353595" cy="483781"/>
      </dsp:txXfrm>
    </dsp:sp>
    <dsp:sp modelId="{1680481F-B32A-47A5-8690-7B8D19E7AD0B}">
      <dsp:nvSpPr>
        <dsp:cNvPr id="0" name=""/>
        <dsp:cNvSpPr/>
      </dsp:nvSpPr>
      <dsp:spPr>
        <a:xfrm>
          <a:off x="6426098" y="1926450"/>
          <a:ext cx="642899" cy="642899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3850876"/>
            <a:satOff val="-18259"/>
            <a:lumOff val="-979"/>
            <a:alphaOff val="0"/>
          </a:schemeClr>
        </a:solidFill>
        <a:ln w="10000" cap="flat" cmpd="sng" algn="ctr">
          <a:solidFill>
            <a:schemeClr val="accent4">
              <a:tint val="40000"/>
              <a:alpha val="90000"/>
              <a:hueOff val="3850876"/>
              <a:satOff val="-18259"/>
              <a:lumOff val="-979"/>
              <a:alphaOff val="0"/>
            </a:schemeClr>
          </a:solidFill>
          <a:prstDash val="solid"/>
        </a:ln>
        <a:effectLst>
          <a:outerShdw blurRad="38100" dist="30000" dir="5400000" rotWithShape="0">
            <a:srgbClr xmlns:mc="http://schemas.openxmlformats.org/markup-compatibility/2006" xmlns:a14="http://schemas.microsoft.com/office/drawing/2010/main" val="000000" mc:Ignorable="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200" kern="1200"/>
        </a:p>
      </dsp:txBody>
      <dsp:txXfrm>
        <a:off x="6570750" y="1926450"/>
        <a:ext cx="353595" cy="483781"/>
      </dsp:txXfrm>
    </dsp:sp>
    <dsp:sp modelId="{24AD1472-BCC1-4D71-860F-C492581152E3}">
      <dsp:nvSpPr>
        <dsp:cNvPr id="0" name=""/>
        <dsp:cNvSpPr/>
      </dsp:nvSpPr>
      <dsp:spPr>
        <a:xfrm>
          <a:off x="6964222" y="3095358"/>
          <a:ext cx="642899" cy="642899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7701753"/>
            <a:satOff val="-36518"/>
            <a:lumOff val="-1959"/>
            <a:alphaOff val="0"/>
          </a:schemeClr>
        </a:solidFill>
        <a:ln w="10000" cap="flat" cmpd="sng" algn="ctr">
          <a:solidFill>
            <a:schemeClr val="accent4">
              <a:tint val="40000"/>
              <a:alpha val="90000"/>
              <a:hueOff val="7701753"/>
              <a:satOff val="-36518"/>
              <a:lumOff val="-1959"/>
              <a:alphaOff val="0"/>
            </a:schemeClr>
          </a:solidFill>
          <a:prstDash val="solid"/>
        </a:ln>
        <a:effectLst>
          <a:outerShdw blurRad="38100" dist="30000" dir="5400000" rotWithShape="0">
            <a:srgbClr xmlns:mc="http://schemas.openxmlformats.org/markup-compatibility/2006" xmlns:a14="http://schemas.microsoft.com/office/drawing/2010/main" val="000000" mc:Ignorable="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200" kern="1200"/>
        </a:p>
      </dsp:txBody>
      <dsp:txXfrm>
        <a:off x="7108874" y="3095358"/>
        <a:ext cx="353595" cy="4837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正方形/長方形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28" name="日付プレースホルダー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fld id="{634B23E4-FB6D-4BAD-A231-8EF9D25F1F94}" type="datetimeFigureOut">
              <a:rPr kumimoji="1" lang="ja-JP" altLang="en-US" smtClean="0"/>
              <a:t>2009/12/28</a:t>
            </a:fld>
            <a:endParaRPr kumimoji="1" lang="ja-JP" altLang="en-US"/>
          </a:p>
        </p:txBody>
      </p:sp>
      <p:sp>
        <p:nvSpPr>
          <p:cNvPr id="17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A4E90D-AD66-4F29-B04B-C5DA3AF9A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B23E4-FB6D-4BAD-A231-8EF9D25F1F94}" type="datetimeFigureOut">
              <a:rPr kumimoji="1" lang="ja-JP" altLang="en-US" smtClean="0"/>
              <a:t>2009/12/28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4E90D-AD66-4F29-B04B-C5DA3AF9A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634B23E4-FB6D-4BAD-A231-8EF9D25F1F94}" type="datetimeFigureOut">
              <a:rPr kumimoji="1" lang="ja-JP" altLang="en-US" smtClean="0"/>
              <a:t>2009/12/28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正方形/長方形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正方形/長方形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CA4E90D-AD66-4F29-B04B-C5DA3AF9A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B23E4-FB6D-4BAD-A231-8EF9D25F1F94}" type="datetimeFigureOut">
              <a:rPr kumimoji="1" lang="ja-JP" altLang="en-US" smtClean="0"/>
              <a:t>2009/12/28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fld id="{0CA4E90D-AD66-4F29-B04B-C5DA3AF9A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7" name="正方形/長方形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正方形/長方形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正方形/長方形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B23E4-FB6D-4BAD-A231-8EF9D25F1F94}" type="datetimeFigureOut">
              <a:rPr kumimoji="1" lang="ja-JP" altLang="en-US" smtClean="0"/>
              <a:t>2009/12/28</a:t>
            </a:fld>
            <a:endParaRPr kumimoji="1" lang="ja-JP" altLang="en-US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fld id="{0CA4E90D-AD66-4F29-B04B-C5DA3AF9A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フッター プレースホルダー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8" name="日付プレースホルダー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34B23E4-FB6D-4BAD-A231-8EF9D25F1F94}" type="datetimeFigureOut">
              <a:rPr kumimoji="1" lang="ja-JP" altLang="en-US" smtClean="0"/>
              <a:t>2009/12/28</a:t>
            </a:fld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A4E90D-AD66-4F29-B04B-C5DA3AF9A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34B23E4-FB6D-4BAD-A231-8EF9D25F1F94}" type="datetimeFigureOut">
              <a:rPr kumimoji="1" lang="ja-JP" altLang="en-US" smtClean="0"/>
              <a:t>2009/12/28</a:t>
            </a:fld>
            <a:endParaRPr kumimoji="1" lang="ja-JP" altLang="en-US"/>
          </a:p>
        </p:txBody>
      </p:sp>
      <p:sp>
        <p:nvSpPr>
          <p:cNvPr id="12" name="スライド番号プレースホルダー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A4E90D-AD66-4F29-B04B-C5DA3AF9A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フッター プレースホルダー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1" lang="ja-JP" altLang="en-US"/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B23E4-FB6D-4BAD-A231-8EF9D25F1F94}" type="datetimeFigureOut">
              <a:rPr kumimoji="1" lang="ja-JP" altLang="en-US" smtClean="0"/>
              <a:t>2009/12/28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fld id="{0CA4E90D-AD66-4F29-B04B-C5DA3AF9A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B23E4-FB6D-4BAD-A231-8EF9D25F1F94}" type="datetimeFigureOut">
              <a:rPr kumimoji="1" lang="ja-JP" altLang="en-US" smtClean="0"/>
              <a:t>2009/12/28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A4E90D-AD66-4F29-B04B-C5DA3AF9A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B23E4-FB6D-4BAD-A231-8EF9D25F1F94}" type="datetimeFigureOut">
              <a:rPr kumimoji="1" lang="ja-JP" altLang="en-US" smtClean="0"/>
              <a:t>2009/12/28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fld id="{0CA4E90D-AD66-4F29-B04B-C5DA3AF9A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8" name="正方形/長方形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正方形/長方形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1" name="正方形/長方形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634B23E4-FB6D-4BAD-A231-8EF9D25F1F94}" type="datetimeFigureOut">
              <a:rPr kumimoji="1" lang="ja-JP" altLang="en-US" smtClean="0"/>
              <a:t>2009/12/28</a:t>
            </a:fld>
            <a:endParaRPr kumimoji="1" lang="ja-JP" altLang="en-US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CA4E90D-AD66-4F29-B04B-C5DA3AF9A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フッター プレースホルダー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34B23E4-FB6D-4BAD-A231-8EF9D25F1F94}" type="datetimeFigureOut">
              <a:rPr kumimoji="1" lang="ja-JP" altLang="en-US" smtClean="0"/>
              <a:t>2009/12/28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正方形/長方形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正方形/長方形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fld id="{0CA4E90D-AD66-4F29-B04B-C5DA3AF9A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4000" dirty="0" smtClean="0"/>
              <a:t>2012</a:t>
            </a:r>
            <a:r>
              <a:rPr kumimoji="1" lang="ja-JP" altLang="en-US" sz="4000" dirty="0" smtClean="0"/>
              <a:t>年度新卒</a:t>
            </a:r>
            <a:r>
              <a:rPr kumimoji="1" lang="ja-JP" altLang="en-US" sz="4000" dirty="0" smtClean="0"/>
              <a:t>採用について</a:t>
            </a:r>
            <a:endParaRPr kumimoji="1" lang="ja-JP" altLang="en-US" sz="4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株式会社新井製菓 人事部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498689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会社概要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tabLst>
                <a:tab pos="2149475" algn="l"/>
              </a:tabLst>
            </a:pPr>
            <a:r>
              <a:rPr kumimoji="1" lang="ja-JP" altLang="en-US" dirty="0" smtClean="0"/>
              <a:t>事業内容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菓子の製造、販売</a:t>
            </a:r>
            <a:endParaRPr kumimoji="1" lang="en-US" altLang="ja-JP" dirty="0" smtClean="0"/>
          </a:p>
          <a:p>
            <a:pPr>
              <a:tabLst>
                <a:tab pos="2149475" algn="l"/>
              </a:tabLst>
            </a:pPr>
            <a:r>
              <a:rPr lang="ja-JP" altLang="en-US" dirty="0" smtClean="0"/>
              <a:t>設立</a:t>
            </a:r>
            <a:r>
              <a:rPr lang="en-US" altLang="ja-JP" dirty="0" smtClean="0"/>
              <a:t>	1975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>
              <a:tabLst>
                <a:tab pos="2149475" algn="l"/>
              </a:tabLst>
            </a:pPr>
            <a:r>
              <a:rPr kumimoji="1" lang="ja-JP" altLang="en-US" dirty="0"/>
              <a:t>資本</a:t>
            </a:r>
            <a:r>
              <a:rPr kumimoji="1" lang="ja-JP" altLang="en-US" dirty="0" smtClean="0"/>
              <a:t>金</a:t>
            </a:r>
            <a:r>
              <a:rPr kumimoji="1" lang="en-US" altLang="ja-JP" dirty="0" smtClean="0"/>
              <a:t>	15</a:t>
            </a:r>
            <a:r>
              <a:rPr kumimoji="1" lang="ja-JP" altLang="en-US" dirty="0" smtClean="0"/>
              <a:t>億</a:t>
            </a:r>
            <a:r>
              <a:rPr kumimoji="1" lang="en-US" altLang="ja-JP" dirty="0" smtClean="0"/>
              <a:t>4,230</a:t>
            </a:r>
            <a:r>
              <a:rPr kumimoji="1" lang="ja-JP" altLang="en-US" dirty="0" smtClean="0"/>
              <a:t>万円</a:t>
            </a:r>
            <a:endParaRPr kumimoji="1" lang="en-US" altLang="ja-JP" dirty="0" smtClean="0"/>
          </a:p>
          <a:p>
            <a:pPr>
              <a:tabLst>
                <a:tab pos="2149475" algn="l"/>
              </a:tabLst>
            </a:pPr>
            <a:r>
              <a:rPr kumimoji="1" lang="ja-JP" altLang="en-US" dirty="0" smtClean="0"/>
              <a:t>従業員数</a:t>
            </a:r>
            <a:r>
              <a:rPr kumimoji="1" lang="en-US" altLang="ja-JP" dirty="0" smtClean="0"/>
              <a:t>	819</a:t>
            </a:r>
            <a:r>
              <a:rPr kumimoji="1" lang="ja-JP" altLang="en-US" dirty="0" smtClean="0"/>
              <a:t>名（</a:t>
            </a:r>
            <a:r>
              <a:rPr kumimoji="1" lang="en-US" altLang="ja-JP" dirty="0" smtClean="0"/>
              <a:t>2010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4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日現在）</a:t>
            </a:r>
            <a:endParaRPr kumimoji="1" lang="en-US" altLang="ja-JP" dirty="0" smtClean="0"/>
          </a:p>
          <a:p>
            <a:pPr>
              <a:tabLst>
                <a:tab pos="2149475" algn="l"/>
              </a:tabLst>
            </a:pPr>
            <a:r>
              <a:rPr lang="ja-JP" altLang="en-US" dirty="0" smtClean="0"/>
              <a:t>売上高</a:t>
            </a:r>
            <a:r>
              <a:rPr lang="en-US" altLang="ja-JP" dirty="0" smtClean="0"/>
              <a:t>	174</a:t>
            </a:r>
            <a:r>
              <a:rPr lang="ja-JP" altLang="en-US" dirty="0" smtClean="0"/>
              <a:t>億</a:t>
            </a:r>
            <a:r>
              <a:rPr lang="en-US" altLang="ja-JP" dirty="0" smtClean="0"/>
              <a:t>7,600</a:t>
            </a:r>
            <a:r>
              <a:rPr lang="ja-JP" altLang="en-US" dirty="0" smtClean="0"/>
              <a:t>万円（</a:t>
            </a:r>
            <a:r>
              <a:rPr lang="en-US" altLang="ja-JP" dirty="0" smtClean="0"/>
              <a:t>2010</a:t>
            </a:r>
            <a:r>
              <a:rPr lang="ja-JP" altLang="en-US" dirty="0" smtClean="0"/>
              <a:t>年</a:t>
            </a:r>
            <a:r>
              <a:rPr lang="en-US" altLang="ja-JP" dirty="0" smtClean="0"/>
              <a:t>3</a:t>
            </a:r>
            <a:r>
              <a:rPr lang="ja-JP" altLang="en-US" dirty="0" smtClean="0"/>
              <a:t>月期）</a:t>
            </a:r>
            <a:endParaRPr lang="en-US" altLang="ja-JP" dirty="0" smtClean="0"/>
          </a:p>
          <a:p>
            <a:pPr>
              <a:tabLst>
                <a:tab pos="2149475" algn="l"/>
              </a:tabLst>
            </a:pPr>
            <a:r>
              <a:rPr lang="ja-JP" altLang="en-US" dirty="0" smtClean="0"/>
              <a:t>代表者</a:t>
            </a:r>
            <a:r>
              <a:rPr lang="en-US" altLang="ja-JP" dirty="0" smtClean="0"/>
              <a:t>	</a:t>
            </a:r>
            <a:r>
              <a:rPr lang="ja-JP" altLang="en-US" dirty="0" smtClean="0"/>
              <a:t>取締役社長　田中勝男</a:t>
            </a:r>
            <a:endParaRPr lang="en-US" altLang="ja-JP" dirty="0" smtClean="0"/>
          </a:p>
          <a:p>
            <a:pPr>
              <a:tabLst>
                <a:tab pos="2149475" algn="l"/>
              </a:tabLst>
            </a:pPr>
            <a:r>
              <a:rPr kumimoji="1" lang="ja-JP" altLang="en-US" dirty="0" smtClean="0"/>
              <a:t>事業所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全国に</a:t>
            </a:r>
            <a:r>
              <a:rPr kumimoji="1" lang="en-US" altLang="ja-JP" dirty="0" smtClean="0"/>
              <a:t>18</a:t>
            </a:r>
            <a:r>
              <a:rPr kumimoji="1" lang="ja-JP" altLang="en-US" dirty="0" smtClean="0"/>
              <a:t>営業所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80922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募集要項</a:t>
            </a:r>
            <a:r>
              <a:rPr lang="en-US" altLang="ja-JP" dirty="0" smtClean="0"/>
              <a:t>(1)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tabLst>
                <a:tab pos="2149475" algn="l"/>
              </a:tabLst>
            </a:pPr>
            <a:r>
              <a:rPr lang="ja-JP" altLang="en-US" dirty="0" smtClean="0"/>
              <a:t>募集職種</a:t>
            </a:r>
            <a:r>
              <a:rPr lang="en-US" altLang="ja-JP" dirty="0" smtClean="0"/>
              <a:t>	</a:t>
            </a:r>
            <a:r>
              <a:rPr lang="ja-JP" altLang="en-US" dirty="0" smtClean="0"/>
              <a:t>営業・管理部門スタッフ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	</a:t>
            </a:r>
            <a:r>
              <a:rPr lang="ja-JP" altLang="en-US" dirty="0" smtClean="0"/>
              <a:t>営業、営業企画、マーケティング、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	</a:t>
            </a:r>
            <a:r>
              <a:rPr lang="ja-JP" altLang="en-US" dirty="0" smtClean="0"/>
              <a:t>商品企画、財務、人事、法務など</a:t>
            </a:r>
            <a:endParaRPr lang="en-US" altLang="ja-JP" dirty="0" smtClean="0"/>
          </a:p>
          <a:p>
            <a:pPr>
              <a:tabLst>
                <a:tab pos="2149475" algn="l"/>
              </a:tabLst>
            </a:pPr>
            <a:r>
              <a:rPr lang="ja-JP" altLang="en-US" dirty="0"/>
              <a:t>応募資格</a:t>
            </a:r>
            <a:r>
              <a:rPr lang="en-US" altLang="ja-JP" dirty="0" smtClean="0"/>
              <a:t>	2012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3</a:t>
            </a:r>
            <a:r>
              <a:rPr lang="ja-JP" altLang="en-US" dirty="0" smtClean="0"/>
              <a:t>月</a:t>
            </a:r>
            <a:r>
              <a:rPr lang="en-US" altLang="ja-JP" dirty="0" smtClean="0"/>
              <a:t>4</a:t>
            </a:r>
            <a:r>
              <a:rPr lang="ja-JP" altLang="en-US" dirty="0" smtClean="0"/>
              <a:t>年制大学卒業見込み者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	</a:t>
            </a:r>
            <a:r>
              <a:rPr lang="ja-JP" altLang="en-US" dirty="0" smtClean="0"/>
              <a:t>および大学院修了見込み者</a:t>
            </a:r>
            <a:endParaRPr lang="en-US" altLang="ja-JP" dirty="0" smtClean="0"/>
          </a:p>
          <a:p>
            <a:pPr>
              <a:tabLst>
                <a:tab pos="2149475" algn="l"/>
              </a:tabLst>
            </a:pPr>
            <a:r>
              <a:rPr lang="ja-JP" altLang="en-US" dirty="0" smtClean="0"/>
              <a:t>募集学部</a:t>
            </a:r>
            <a:r>
              <a:rPr lang="en-US" altLang="ja-JP" dirty="0" smtClean="0"/>
              <a:t>	</a:t>
            </a:r>
            <a:r>
              <a:rPr lang="ja-JP" altLang="en-US" dirty="0" smtClean="0"/>
              <a:t>全学部</a:t>
            </a:r>
            <a:endParaRPr lang="en-US" altLang="ja-JP" dirty="0" smtClean="0"/>
          </a:p>
          <a:p>
            <a:pPr>
              <a:tabLst>
                <a:tab pos="2149475" algn="l"/>
                <a:tab pos="3946525" algn="l"/>
              </a:tabLst>
            </a:pPr>
            <a:r>
              <a:rPr lang="ja-JP" altLang="en-US" dirty="0" smtClean="0"/>
              <a:t>初任給</a:t>
            </a:r>
            <a:r>
              <a:rPr lang="en-US" altLang="ja-JP" dirty="0" smtClean="0"/>
              <a:t>	</a:t>
            </a:r>
            <a:r>
              <a:rPr lang="ja-JP" altLang="en-US" dirty="0" smtClean="0"/>
              <a:t>大学卒</a:t>
            </a:r>
            <a:r>
              <a:rPr lang="en-US" altLang="ja-JP" dirty="0" smtClean="0"/>
              <a:t>	2</a:t>
            </a:r>
            <a:r>
              <a:rPr lang="en-US" altLang="ja-JP" dirty="0"/>
              <a:t>0</a:t>
            </a:r>
            <a:r>
              <a:rPr lang="en-US" altLang="ja-JP" dirty="0" smtClean="0"/>
              <a:t>0,3000</a:t>
            </a:r>
            <a:r>
              <a:rPr lang="ja-JP" altLang="en-US" dirty="0" smtClean="0"/>
              <a:t>円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	</a:t>
            </a:r>
            <a:r>
              <a:rPr lang="ja-JP" altLang="en-US" dirty="0" smtClean="0"/>
              <a:t>大学院卒</a:t>
            </a:r>
            <a:r>
              <a:rPr lang="en-US" altLang="ja-JP" dirty="0" smtClean="0"/>
              <a:t>	210,8000</a:t>
            </a:r>
            <a:r>
              <a:rPr lang="ja-JP" altLang="en-US" dirty="0" smtClean="0"/>
              <a:t>円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	</a:t>
            </a:r>
            <a:r>
              <a:rPr lang="ja-JP" altLang="en-US" dirty="0" smtClean="0"/>
              <a:t>（</a:t>
            </a:r>
            <a:r>
              <a:rPr lang="en-US" altLang="ja-JP" dirty="0" smtClean="0"/>
              <a:t>2010</a:t>
            </a:r>
            <a:r>
              <a:rPr lang="ja-JP" altLang="en-US" dirty="0" smtClean="0"/>
              <a:t>年度実績）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785537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募集要項</a:t>
            </a:r>
            <a:r>
              <a:rPr lang="en-US" altLang="ja-JP" dirty="0" smtClean="0"/>
              <a:t>(2)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>
              <a:tabLst>
                <a:tab pos="2149475" algn="l"/>
              </a:tabLst>
            </a:pPr>
            <a:r>
              <a:rPr lang="ja-JP" altLang="en-US" dirty="0" smtClean="0"/>
              <a:t>諸手当</a:t>
            </a:r>
            <a:r>
              <a:rPr lang="en-US" altLang="ja-JP" dirty="0" smtClean="0"/>
              <a:t>	</a:t>
            </a:r>
            <a:r>
              <a:rPr lang="ja-JP" altLang="en-US" dirty="0" smtClean="0"/>
              <a:t>通勤手当、営業手当など</a:t>
            </a:r>
            <a:endParaRPr lang="en-US" altLang="ja-JP" dirty="0" smtClean="0"/>
          </a:p>
          <a:p>
            <a:pPr>
              <a:tabLst>
                <a:tab pos="2149475" algn="l"/>
              </a:tabLst>
            </a:pPr>
            <a:r>
              <a:rPr lang="ja-JP" altLang="en-US" dirty="0" smtClean="0"/>
              <a:t>昇給</a:t>
            </a:r>
            <a:r>
              <a:rPr lang="en-US" altLang="ja-JP" dirty="0" smtClean="0"/>
              <a:t>	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回（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月）</a:t>
            </a:r>
            <a:endParaRPr lang="en-US" altLang="ja-JP" dirty="0" smtClean="0"/>
          </a:p>
          <a:p>
            <a:pPr>
              <a:tabLst>
                <a:tab pos="2149475" algn="l"/>
              </a:tabLst>
            </a:pPr>
            <a:r>
              <a:rPr lang="ja-JP" altLang="en-US" dirty="0" smtClean="0"/>
              <a:t>賞与</a:t>
            </a:r>
            <a:r>
              <a:rPr lang="en-US" altLang="ja-JP" dirty="0" smtClean="0"/>
              <a:t>	</a:t>
            </a:r>
            <a:r>
              <a:rPr lang="ja-JP" altLang="en-US" dirty="0" smtClean="0"/>
              <a:t>年</a:t>
            </a:r>
            <a:r>
              <a:rPr lang="en-US" altLang="ja-JP" dirty="0" smtClean="0"/>
              <a:t>2</a:t>
            </a:r>
            <a:r>
              <a:rPr lang="ja-JP" altLang="en-US" dirty="0" smtClean="0"/>
              <a:t>回（</a:t>
            </a:r>
            <a:r>
              <a:rPr lang="en-US" altLang="ja-JP" dirty="0" smtClean="0"/>
              <a:t>6</a:t>
            </a:r>
            <a:r>
              <a:rPr lang="ja-JP" altLang="en-US" dirty="0" smtClean="0"/>
              <a:t>月、</a:t>
            </a:r>
            <a:r>
              <a:rPr lang="en-US" altLang="ja-JP" dirty="0" smtClean="0"/>
              <a:t>12</a:t>
            </a:r>
            <a:r>
              <a:rPr lang="ja-JP" altLang="en-US" dirty="0" smtClean="0"/>
              <a:t>月）</a:t>
            </a:r>
            <a:endParaRPr lang="en-US" altLang="ja-JP" dirty="0" smtClean="0"/>
          </a:p>
          <a:p>
            <a:pPr>
              <a:tabLst>
                <a:tab pos="2149475" algn="l"/>
              </a:tabLst>
            </a:pPr>
            <a:r>
              <a:rPr lang="ja-JP" altLang="en-US" dirty="0" smtClean="0"/>
              <a:t>勤務地</a:t>
            </a:r>
            <a:r>
              <a:rPr lang="en-US" altLang="ja-JP" dirty="0" smtClean="0"/>
              <a:t>	</a:t>
            </a:r>
            <a:r>
              <a:rPr lang="ja-JP" altLang="en-US" dirty="0" smtClean="0"/>
              <a:t>全国事業所</a:t>
            </a:r>
            <a:endParaRPr lang="en-US" altLang="ja-JP" dirty="0" smtClean="0"/>
          </a:p>
          <a:p>
            <a:pPr>
              <a:tabLst>
                <a:tab pos="2149475" algn="l"/>
              </a:tabLst>
            </a:pPr>
            <a:r>
              <a:rPr lang="ja-JP" altLang="en-US" dirty="0" smtClean="0"/>
              <a:t>勤務時間</a:t>
            </a:r>
            <a:r>
              <a:rPr lang="en-US" altLang="ja-JP" dirty="0" smtClean="0"/>
              <a:t>	9:00</a:t>
            </a:r>
            <a:r>
              <a:rPr lang="ja-JP" altLang="en-US" dirty="0" smtClean="0"/>
              <a:t>～</a:t>
            </a:r>
            <a:r>
              <a:rPr lang="en-US" altLang="ja-JP" dirty="0" smtClean="0"/>
              <a:t>18:00</a:t>
            </a:r>
            <a:r>
              <a:rPr lang="ja-JP" altLang="en-US" dirty="0" smtClean="0"/>
              <a:t>（休憩</a:t>
            </a:r>
            <a:r>
              <a:rPr lang="en-US" altLang="ja-JP" dirty="0" smtClean="0"/>
              <a:t>80</a:t>
            </a:r>
            <a:r>
              <a:rPr lang="ja-JP" altLang="en-US" dirty="0" smtClean="0"/>
              <a:t>分）</a:t>
            </a:r>
            <a:endParaRPr lang="en-US" altLang="ja-JP" dirty="0" smtClean="0"/>
          </a:p>
          <a:p>
            <a:pPr>
              <a:tabLst>
                <a:tab pos="2149475" algn="l"/>
              </a:tabLst>
            </a:pPr>
            <a:r>
              <a:rPr lang="ja-JP" altLang="en-US" dirty="0" smtClean="0"/>
              <a:t>休日</a:t>
            </a:r>
            <a:r>
              <a:rPr lang="en-US" altLang="ja-JP" dirty="0" smtClean="0"/>
              <a:t>	</a:t>
            </a:r>
            <a:r>
              <a:rPr lang="ja-JP" altLang="en-US" dirty="0" smtClean="0"/>
              <a:t>土曜、日曜、祝祭日、夏季休暇、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	</a:t>
            </a:r>
            <a:r>
              <a:rPr lang="ja-JP" altLang="en-US" dirty="0" smtClean="0"/>
              <a:t>年末年始、その他会社指定休日</a:t>
            </a:r>
            <a:endParaRPr lang="en-US" altLang="ja-JP" dirty="0" smtClean="0"/>
          </a:p>
          <a:p>
            <a:pPr>
              <a:tabLst>
                <a:tab pos="2149475" algn="l"/>
              </a:tabLst>
            </a:pPr>
            <a:r>
              <a:rPr lang="ja-JP" altLang="en-US" dirty="0" smtClean="0"/>
              <a:t>休暇</a:t>
            </a:r>
            <a:r>
              <a:rPr lang="en-US" altLang="ja-JP" dirty="0" smtClean="0"/>
              <a:t>	</a:t>
            </a:r>
            <a:r>
              <a:rPr lang="ja-JP" altLang="en-US" dirty="0" smtClean="0"/>
              <a:t>年次有給休暇（初年度</a:t>
            </a:r>
            <a:r>
              <a:rPr lang="en-US" altLang="ja-JP" dirty="0" smtClean="0"/>
              <a:t>10</a:t>
            </a:r>
            <a:r>
              <a:rPr lang="ja-JP" altLang="en-US" dirty="0" smtClean="0"/>
              <a:t>日）、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	</a:t>
            </a:r>
            <a:r>
              <a:rPr lang="ja-JP" altLang="en-US" dirty="0" smtClean="0"/>
              <a:t>慶弔休暇など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0186956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募集要項</a:t>
            </a:r>
            <a:r>
              <a:rPr lang="en-US" altLang="ja-JP" dirty="0" smtClean="0"/>
              <a:t>(3)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>
              <a:tabLst>
                <a:tab pos="2149475" algn="l"/>
              </a:tabLst>
            </a:pPr>
            <a:r>
              <a:rPr lang="ja-JP" altLang="en-US" dirty="0" smtClean="0"/>
              <a:t>保険</a:t>
            </a:r>
            <a:r>
              <a:rPr lang="en-US" altLang="ja-JP" dirty="0" smtClean="0"/>
              <a:t>	</a:t>
            </a:r>
            <a:r>
              <a:rPr lang="ja-JP" altLang="en-US" dirty="0" smtClean="0"/>
              <a:t>健康保険、厚生年金保険、雇用保険、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	</a:t>
            </a:r>
            <a:r>
              <a:rPr lang="ja-JP" altLang="en-US" dirty="0"/>
              <a:t>労災</a:t>
            </a:r>
            <a:r>
              <a:rPr lang="ja-JP" altLang="en-US" dirty="0" smtClean="0"/>
              <a:t>保険</a:t>
            </a:r>
            <a:endParaRPr lang="en-US" altLang="ja-JP" dirty="0" smtClean="0"/>
          </a:p>
          <a:p>
            <a:pPr>
              <a:tabLst>
                <a:tab pos="2149475" algn="l"/>
              </a:tabLst>
            </a:pPr>
            <a:r>
              <a:rPr lang="ja-JP" altLang="en-US" dirty="0" smtClean="0"/>
              <a:t>福利厚生</a:t>
            </a:r>
            <a:r>
              <a:rPr lang="en-US" altLang="ja-JP" dirty="0" smtClean="0"/>
              <a:t>	</a:t>
            </a:r>
            <a:r>
              <a:rPr lang="ja-JP" altLang="en-US" dirty="0" smtClean="0"/>
              <a:t>従業員持株会、従業員貸付制度、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	</a:t>
            </a:r>
            <a:r>
              <a:rPr lang="ja-JP" altLang="en-US" dirty="0" smtClean="0"/>
              <a:t>財形貯蓄、保養所（伊豆高原）など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9576880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採用選考の流れ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265196268"/>
              </p:ext>
            </p:extLst>
          </p:nvPr>
        </p:nvGraphicFramePr>
        <p:xfrm>
          <a:off x="612775" y="16002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813231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デザート">
  <a:themeElements>
    <a:clrScheme name="デザート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775F55" mc:Ignorable=""/>
      </a:dk2>
      <a:lt2>
        <a:srgbClr xmlns:mc="http://schemas.openxmlformats.org/markup-compatibility/2006" xmlns:a14="http://schemas.microsoft.com/office/drawing/2010/main" val="EBDDC3" mc:Ignorable=""/>
      </a:lt2>
      <a:accent1>
        <a:srgbClr xmlns:mc="http://schemas.openxmlformats.org/markup-compatibility/2006" xmlns:a14="http://schemas.microsoft.com/office/drawing/2010/main" val="94B6D2" mc:Ignorable=""/>
      </a:accent1>
      <a:accent2>
        <a:srgbClr xmlns:mc="http://schemas.openxmlformats.org/markup-compatibility/2006" xmlns:a14="http://schemas.microsoft.com/office/drawing/2010/main" val="DD8047" mc:Ignorable=""/>
      </a:accent2>
      <a:accent3>
        <a:srgbClr xmlns:mc="http://schemas.openxmlformats.org/markup-compatibility/2006" xmlns:a14="http://schemas.microsoft.com/office/drawing/2010/main" val="A5AB81" mc:Ignorable=""/>
      </a:accent3>
      <a:accent4>
        <a:srgbClr xmlns:mc="http://schemas.openxmlformats.org/markup-compatibility/2006" xmlns:a14="http://schemas.microsoft.com/office/drawing/2010/main" val="D8B25C" mc:Ignorable=""/>
      </a:accent4>
      <a:accent5>
        <a:srgbClr xmlns:mc="http://schemas.openxmlformats.org/markup-compatibility/2006" xmlns:a14="http://schemas.microsoft.com/office/drawing/2010/main" val="7BA79D" mc:Ignorable=""/>
      </a:accent5>
      <a:accent6>
        <a:srgbClr xmlns:mc="http://schemas.openxmlformats.org/markup-compatibility/2006" xmlns:a14="http://schemas.microsoft.com/office/drawing/2010/main" val="968C8C" mc:Ignorable=""/>
      </a:accent6>
      <a:hlink>
        <a:srgbClr xmlns:mc="http://schemas.openxmlformats.org/markup-compatibility/2006" xmlns:a14="http://schemas.microsoft.com/office/drawing/2010/main" val="F7B615" mc:Ignorable=""/>
      </a:hlink>
      <a:folHlink>
        <a:srgbClr xmlns:mc="http://schemas.openxmlformats.org/markup-compatibility/2006" xmlns:a14="http://schemas.microsoft.com/office/drawing/2010/main" val="704404" mc:Ignorable=""/>
      </a:folHlink>
    </a:clrScheme>
    <a:fontScheme name="デザート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デザート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xmlns:mc="http://schemas.openxmlformats.org/markup-compatibility/2006" xmlns:a14="http://schemas.microsoft.com/office/drawing/2010/main" val="000000" mc:Ignorable="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xmlns:mc="http://schemas.openxmlformats.org/markup-compatibility/2006" xmlns:a14="http://schemas.microsoft.com/office/drawing/2010/main" val="000000" mc:Ignorable="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1305</TotalTime>
  <Words>61</Words>
  <Application>Microsoft Office PowerPoint</Application>
  <PresentationFormat>画面に合わせる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デザート</vt:lpstr>
      <vt:lpstr>2012年度新卒採用について</vt:lpstr>
      <vt:lpstr>会社概要</vt:lpstr>
      <vt:lpstr>募集要項(1)</vt:lpstr>
      <vt:lpstr>募集要項(2)</vt:lpstr>
      <vt:lpstr>募集要項(3)</vt:lpstr>
      <vt:lpstr>採用選考の流れ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tanaka</dc:creator>
  <cp:lastModifiedBy>tanaka</cp:lastModifiedBy>
  <cp:revision>20</cp:revision>
  <dcterms:created xsi:type="dcterms:W3CDTF">2009-12-10T02:52:07Z</dcterms:created>
  <dcterms:modified xsi:type="dcterms:W3CDTF">2009-12-28T01:11:39Z</dcterms:modified>
</cp:coreProperties>
</file>