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DEC1B-6AB0-443C-8C3B-CCCD7F134C4C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20A16467-94C7-42BC-B06A-D14A82ED6A9F}">
      <dgm:prSet phldrT="[テキスト]"/>
      <dgm:spPr/>
      <dgm:t>
        <a:bodyPr/>
        <a:lstStyle/>
        <a:p>
          <a:r>
            <a:rPr kumimoji="1" lang="ja-JP" altLang="en-US" dirty="0" smtClean="0"/>
            <a:t>エントリーシート提出（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440AC52F-C23A-4E53-B0B2-CB0AF0B4F25C}" type="par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66E0E6C9-2432-4B47-8196-FC35D0FDC01B}" type="sib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B3BEB1F5-BB62-40BC-969F-05711526D7DC}">
      <dgm:prSet phldrT="[テキスト]"/>
      <dgm:spPr/>
      <dgm:t>
        <a:bodyPr/>
        <a:lstStyle/>
        <a:p>
          <a:r>
            <a:rPr kumimoji="1" lang="ja-JP" altLang="en-US" dirty="0" smtClean="0"/>
            <a:t>面接（集団面接、個人面接）</a:t>
          </a:r>
          <a:endParaRPr kumimoji="1" lang="ja-JP" altLang="en-US" dirty="0"/>
        </a:p>
      </dgm:t>
    </dgm:pt>
    <dgm:pt modelId="{EC0BB66D-2371-4352-A845-F391C19C2A24}" type="par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9AD12D9E-FD47-4FEE-87D8-CBDA8DDC10A9}" type="sib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03249255-6937-4FAC-80B3-9C890420A69B}">
      <dgm:prSet phldrT="[テキスト]"/>
      <dgm:spPr/>
      <dgm:t>
        <a:bodyPr/>
        <a:lstStyle/>
        <a:p>
          <a:r>
            <a:rPr kumimoji="1" lang="ja-JP" altLang="en-US" dirty="0" smtClean="0"/>
            <a:t>内定</a:t>
          </a:r>
          <a:endParaRPr kumimoji="1" lang="ja-JP" altLang="en-US" dirty="0"/>
        </a:p>
      </dgm:t>
    </dgm:pt>
    <dgm:pt modelId="{458219F7-59E1-4632-BE28-4778DDA29C97}" type="par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9296527E-22B7-4FDE-878D-1F1A3066AD07}" type="sib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6D4C0009-1B19-480D-8423-529D959E9C64}">
      <dgm:prSet phldrT="[テキスト]"/>
      <dgm:spPr/>
      <dgm:t>
        <a:bodyPr/>
        <a:lstStyle/>
        <a:p>
          <a:r>
            <a:rPr kumimoji="1" lang="ja-JP" altLang="en-US" dirty="0" smtClean="0"/>
            <a:t>適性検査（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569223E6-F9BB-423E-9553-715CF2829B47}" type="par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240C9-71F4-4848-8CAD-C0372584AC06}" type="sib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6D38E-53B4-4047-A0DB-1BDF8F4F234B}" type="pres">
      <dgm:prSet presAssocID="{CC2DEC1B-6AB0-443C-8C3B-CCCD7F134C4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54E6CB-494E-420C-A4BB-9487BC052937}" type="pres">
      <dgm:prSet presAssocID="{CC2DEC1B-6AB0-443C-8C3B-CCCD7F134C4C}" presName="dummyMaxCanvas" presStyleCnt="0">
        <dgm:presLayoutVars/>
      </dgm:prSet>
      <dgm:spPr/>
    </dgm:pt>
    <dgm:pt modelId="{CBB2881F-1A73-4D77-AA4C-AEC4F1BC5EB7}" type="pres">
      <dgm:prSet presAssocID="{CC2DEC1B-6AB0-443C-8C3B-CCCD7F134C4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4ACBC6-7E28-4B13-BA51-22684502D304}" type="pres">
      <dgm:prSet presAssocID="{CC2DEC1B-6AB0-443C-8C3B-CCCD7F134C4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9D918D-25A3-44A8-B3D4-347855F5581A}" type="pres">
      <dgm:prSet presAssocID="{CC2DEC1B-6AB0-443C-8C3B-CCCD7F134C4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D9EA83-CFF4-484F-8123-A0466F5DEBE2}" type="pres">
      <dgm:prSet presAssocID="{CC2DEC1B-6AB0-443C-8C3B-CCCD7F134C4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27114-6A72-4745-B332-4737AC0112DC}" type="pres">
      <dgm:prSet presAssocID="{CC2DEC1B-6AB0-443C-8C3B-CCCD7F134C4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80481F-B32A-47A5-8690-7B8D19E7AD0B}" type="pres">
      <dgm:prSet presAssocID="{CC2DEC1B-6AB0-443C-8C3B-CCCD7F134C4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AD1472-BCC1-4D71-860F-C492581152E3}" type="pres">
      <dgm:prSet presAssocID="{CC2DEC1B-6AB0-443C-8C3B-CCCD7F134C4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963952-869C-4A03-8E30-6803A1D60E16}" type="pres">
      <dgm:prSet presAssocID="{CC2DEC1B-6AB0-443C-8C3B-CCCD7F134C4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4499ED-B9D9-4749-9740-05926C2C3C5A}" type="pres">
      <dgm:prSet presAssocID="{CC2DEC1B-6AB0-443C-8C3B-CCCD7F134C4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42B050-3D2D-40D2-904C-C80CE08A37F7}" type="pres">
      <dgm:prSet presAssocID="{CC2DEC1B-6AB0-443C-8C3B-CCCD7F134C4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CDEC02-5122-4B11-9C41-BF96D6EBE894}" type="pres">
      <dgm:prSet presAssocID="{CC2DEC1B-6AB0-443C-8C3B-CCCD7F134C4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92DD6D0-9FF1-4E2B-AA88-F1B27A5FF822}" srcId="{CC2DEC1B-6AB0-443C-8C3B-CCCD7F134C4C}" destId="{20A16467-94C7-42BC-B06A-D14A82ED6A9F}" srcOrd="0" destOrd="0" parTransId="{440AC52F-C23A-4E53-B0B2-CB0AF0B4F25C}" sibTransId="{66E0E6C9-2432-4B47-8196-FC35D0FDC01B}"/>
    <dgm:cxn modelId="{09FA5963-9473-48A6-95A3-F08FBAAB7411}" srcId="{CC2DEC1B-6AB0-443C-8C3B-CCCD7F134C4C}" destId="{6D4C0009-1B19-480D-8423-529D959E9C64}" srcOrd="1" destOrd="0" parTransId="{569223E6-F9BB-423E-9553-715CF2829B47}" sibTransId="{FE1240C9-71F4-4848-8CAD-C0372584AC06}"/>
    <dgm:cxn modelId="{63B91DD4-6A67-4BBA-AB8E-1ED28855D60D}" type="presOf" srcId="{03249255-6937-4FAC-80B3-9C890420A69B}" destId="{81D9EA83-CFF4-484F-8123-A0466F5DEBE2}" srcOrd="0" destOrd="0" presId="urn:microsoft.com/office/officeart/2005/8/layout/vProcess5"/>
    <dgm:cxn modelId="{5CDE7043-B7E9-49F3-B61C-0D91D818CA4F}" type="presOf" srcId="{20A16467-94C7-42BC-B06A-D14A82ED6A9F}" destId="{CBB2881F-1A73-4D77-AA4C-AEC4F1BC5EB7}" srcOrd="0" destOrd="0" presId="urn:microsoft.com/office/officeart/2005/8/layout/vProcess5"/>
    <dgm:cxn modelId="{1170A537-E82E-4B3A-B3D2-02CFDF1EAE0F}" type="presOf" srcId="{9AD12D9E-FD47-4FEE-87D8-CBDA8DDC10A9}" destId="{24AD1472-BCC1-4D71-860F-C492581152E3}" srcOrd="0" destOrd="0" presId="urn:microsoft.com/office/officeart/2005/8/layout/vProcess5"/>
    <dgm:cxn modelId="{B54E4CFB-460A-4BBB-AD5E-4A4F7D674BB6}" type="presOf" srcId="{6D4C0009-1B19-480D-8423-529D959E9C64}" destId="{A44ACBC6-7E28-4B13-BA51-22684502D304}" srcOrd="0" destOrd="0" presId="urn:microsoft.com/office/officeart/2005/8/layout/vProcess5"/>
    <dgm:cxn modelId="{761201DE-8908-4393-A190-AC34B2810409}" type="presOf" srcId="{B3BEB1F5-BB62-40BC-969F-05711526D7DC}" destId="{D69D918D-25A3-44A8-B3D4-347855F5581A}" srcOrd="0" destOrd="0" presId="urn:microsoft.com/office/officeart/2005/8/layout/vProcess5"/>
    <dgm:cxn modelId="{D9285B57-F8AE-49FB-BBA4-AECCE8A9FF83}" srcId="{CC2DEC1B-6AB0-443C-8C3B-CCCD7F134C4C}" destId="{03249255-6937-4FAC-80B3-9C890420A69B}" srcOrd="3" destOrd="0" parTransId="{458219F7-59E1-4632-BE28-4778DDA29C97}" sibTransId="{9296527E-22B7-4FDE-878D-1F1A3066AD07}"/>
    <dgm:cxn modelId="{64BC1722-AD95-4220-89BF-8DA108A587F4}" type="presOf" srcId="{FE1240C9-71F4-4848-8CAD-C0372584AC06}" destId="{1680481F-B32A-47A5-8690-7B8D19E7AD0B}" srcOrd="0" destOrd="0" presId="urn:microsoft.com/office/officeart/2005/8/layout/vProcess5"/>
    <dgm:cxn modelId="{B84AC0A3-D70C-45F8-8122-7EA1702F4CAE}" type="presOf" srcId="{20A16467-94C7-42BC-B06A-D14A82ED6A9F}" destId="{0C963952-869C-4A03-8E30-6803A1D60E16}" srcOrd="1" destOrd="0" presId="urn:microsoft.com/office/officeart/2005/8/layout/vProcess5"/>
    <dgm:cxn modelId="{5BE802E4-ACE5-4D52-85B5-1B9A121BBE3B}" type="presOf" srcId="{6D4C0009-1B19-480D-8423-529D959E9C64}" destId="{DE4499ED-B9D9-4749-9740-05926C2C3C5A}" srcOrd="1" destOrd="0" presId="urn:microsoft.com/office/officeart/2005/8/layout/vProcess5"/>
    <dgm:cxn modelId="{45FE4AE5-0CE1-4256-A254-68E708EF2A02}" type="presOf" srcId="{CC2DEC1B-6AB0-443C-8C3B-CCCD7F134C4C}" destId="{FE16D38E-53B4-4047-A0DB-1BDF8F4F234B}" srcOrd="0" destOrd="0" presId="urn:microsoft.com/office/officeart/2005/8/layout/vProcess5"/>
    <dgm:cxn modelId="{4D7001D3-A2AB-4CDC-BB8E-EA8E542452C4}" type="presOf" srcId="{03249255-6937-4FAC-80B3-9C890420A69B}" destId="{7CCDEC02-5122-4B11-9C41-BF96D6EBE894}" srcOrd="1" destOrd="0" presId="urn:microsoft.com/office/officeart/2005/8/layout/vProcess5"/>
    <dgm:cxn modelId="{5B71228C-064D-4321-8828-995AA8DB52A7}" srcId="{CC2DEC1B-6AB0-443C-8C3B-CCCD7F134C4C}" destId="{B3BEB1F5-BB62-40BC-969F-05711526D7DC}" srcOrd="2" destOrd="0" parTransId="{EC0BB66D-2371-4352-A845-F391C19C2A24}" sibTransId="{9AD12D9E-FD47-4FEE-87D8-CBDA8DDC10A9}"/>
    <dgm:cxn modelId="{67CCEA55-0808-4305-AC7A-8D3E0393393A}" type="presOf" srcId="{66E0E6C9-2432-4B47-8196-FC35D0FDC01B}" destId="{27E27114-6A72-4745-B332-4737AC0112DC}" srcOrd="0" destOrd="0" presId="urn:microsoft.com/office/officeart/2005/8/layout/vProcess5"/>
    <dgm:cxn modelId="{06F2B862-B364-4F95-9DA6-D5D831435DE6}" type="presOf" srcId="{B3BEB1F5-BB62-40BC-969F-05711526D7DC}" destId="{AD42B050-3D2D-40D2-904C-C80CE08A37F7}" srcOrd="1" destOrd="0" presId="urn:microsoft.com/office/officeart/2005/8/layout/vProcess5"/>
    <dgm:cxn modelId="{ABD1A009-AA87-4B00-9E32-894B9526C3BF}" type="presParOf" srcId="{FE16D38E-53B4-4047-A0DB-1BDF8F4F234B}" destId="{5154E6CB-494E-420C-A4BB-9487BC052937}" srcOrd="0" destOrd="0" presId="urn:microsoft.com/office/officeart/2005/8/layout/vProcess5"/>
    <dgm:cxn modelId="{5132505A-4E5D-4870-9012-22A5CCD4F47A}" type="presParOf" srcId="{FE16D38E-53B4-4047-A0DB-1BDF8F4F234B}" destId="{CBB2881F-1A73-4D77-AA4C-AEC4F1BC5EB7}" srcOrd="1" destOrd="0" presId="urn:microsoft.com/office/officeart/2005/8/layout/vProcess5"/>
    <dgm:cxn modelId="{79DF8035-1C9C-43B9-BD25-53CA9F8FE9F6}" type="presParOf" srcId="{FE16D38E-53B4-4047-A0DB-1BDF8F4F234B}" destId="{A44ACBC6-7E28-4B13-BA51-22684502D304}" srcOrd="2" destOrd="0" presId="urn:microsoft.com/office/officeart/2005/8/layout/vProcess5"/>
    <dgm:cxn modelId="{FE0E9589-8402-4929-9F41-5C7C437211EC}" type="presParOf" srcId="{FE16D38E-53B4-4047-A0DB-1BDF8F4F234B}" destId="{D69D918D-25A3-44A8-B3D4-347855F5581A}" srcOrd="3" destOrd="0" presId="urn:microsoft.com/office/officeart/2005/8/layout/vProcess5"/>
    <dgm:cxn modelId="{505A45EA-1E2B-4C72-8935-6D8F19142298}" type="presParOf" srcId="{FE16D38E-53B4-4047-A0DB-1BDF8F4F234B}" destId="{81D9EA83-CFF4-484F-8123-A0466F5DEBE2}" srcOrd="4" destOrd="0" presId="urn:microsoft.com/office/officeart/2005/8/layout/vProcess5"/>
    <dgm:cxn modelId="{C9C92643-1854-42FB-A672-C63DB866AC55}" type="presParOf" srcId="{FE16D38E-53B4-4047-A0DB-1BDF8F4F234B}" destId="{27E27114-6A72-4745-B332-4737AC0112DC}" srcOrd="5" destOrd="0" presId="urn:microsoft.com/office/officeart/2005/8/layout/vProcess5"/>
    <dgm:cxn modelId="{9D7260E5-5E91-4581-A990-2B3A6B03152D}" type="presParOf" srcId="{FE16D38E-53B4-4047-A0DB-1BDF8F4F234B}" destId="{1680481F-B32A-47A5-8690-7B8D19E7AD0B}" srcOrd="6" destOrd="0" presId="urn:microsoft.com/office/officeart/2005/8/layout/vProcess5"/>
    <dgm:cxn modelId="{C9DFD2F8-836D-48D1-A87F-7E64FA994429}" type="presParOf" srcId="{FE16D38E-53B4-4047-A0DB-1BDF8F4F234B}" destId="{24AD1472-BCC1-4D71-860F-C492581152E3}" srcOrd="7" destOrd="0" presId="urn:microsoft.com/office/officeart/2005/8/layout/vProcess5"/>
    <dgm:cxn modelId="{176F9971-C411-448B-8F13-41EA55FE3479}" type="presParOf" srcId="{FE16D38E-53B4-4047-A0DB-1BDF8F4F234B}" destId="{0C963952-869C-4A03-8E30-6803A1D60E16}" srcOrd="8" destOrd="0" presId="urn:microsoft.com/office/officeart/2005/8/layout/vProcess5"/>
    <dgm:cxn modelId="{3D585552-80EF-47FC-B088-3ED538252CF3}" type="presParOf" srcId="{FE16D38E-53B4-4047-A0DB-1BDF8F4F234B}" destId="{DE4499ED-B9D9-4749-9740-05926C2C3C5A}" srcOrd="9" destOrd="0" presId="urn:microsoft.com/office/officeart/2005/8/layout/vProcess5"/>
    <dgm:cxn modelId="{C8B78CCE-26B5-4768-B5EB-B9CD842437D9}" type="presParOf" srcId="{FE16D38E-53B4-4047-A0DB-1BDF8F4F234B}" destId="{AD42B050-3D2D-40D2-904C-C80CE08A37F7}" srcOrd="10" destOrd="0" presId="urn:microsoft.com/office/officeart/2005/8/layout/vProcess5"/>
    <dgm:cxn modelId="{386F8CA3-5B74-4BD4-9E26-68055FF7DBCD}" type="presParOf" srcId="{FE16D38E-53B4-4047-A0DB-1BDF8F4F234B}" destId="{7CCDEC02-5122-4B11-9C41-BF96D6EBE89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2881F-1A73-4D77-AA4C-AEC4F1BC5EB7}">
      <dsp:nvSpPr>
        <dsp:cNvPr id="0" name=""/>
        <dsp:cNvSpPr/>
      </dsp:nvSpPr>
      <dsp:spPr>
        <a:xfrm>
          <a:off x="0" y="0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エントリーシート提出（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28181" y="28181"/>
        <a:ext cx="5464104" cy="905821"/>
      </dsp:txXfrm>
    </dsp:sp>
    <dsp:sp modelId="{A44ACBC6-7E28-4B13-BA51-22684502D304}">
      <dsp:nvSpPr>
        <dsp:cNvPr id="0" name=""/>
        <dsp:cNvSpPr/>
      </dsp:nvSpPr>
      <dsp:spPr>
        <a:xfrm>
          <a:off x="551383" y="1137126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470783"/>
                <a:satOff val="-19734"/>
                <a:lumOff val="634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3470783"/>
                <a:satOff val="-19734"/>
                <a:lumOff val="634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3470783"/>
                <a:satOff val="-19734"/>
                <a:lumOff val="634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3470783"/>
                <a:satOff val="-19734"/>
                <a:lumOff val="634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3470783"/>
                <a:satOff val="-19734"/>
                <a:lumOff val="634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3470783"/>
                <a:satOff val="-19734"/>
                <a:lumOff val="634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3470783"/>
                <a:satOff val="-19734"/>
                <a:lumOff val="634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3470783"/>
              <a:satOff val="-19734"/>
              <a:lumOff val="634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3470783"/>
              <a:satOff val="-19734"/>
              <a:lumOff val="634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適性検査（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579564" y="1165307"/>
        <a:ext cx="5350515" cy="905821"/>
      </dsp:txXfrm>
    </dsp:sp>
    <dsp:sp modelId="{D69D918D-25A3-44A8-B3D4-347855F5581A}">
      <dsp:nvSpPr>
        <dsp:cNvPr id="0" name=""/>
        <dsp:cNvSpPr/>
      </dsp:nvSpPr>
      <dsp:spPr>
        <a:xfrm>
          <a:off x="1094536" y="2274252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41566"/>
                <a:satOff val="-39468"/>
                <a:lumOff val="1268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6941566"/>
                <a:satOff val="-39468"/>
                <a:lumOff val="1268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6941566"/>
                <a:satOff val="-39468"/>
                <a:lumOff val="1268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6941566"/>
                <a:satOff val="-39468"/>
                <a:lumOff val="1268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6941566"/>
                <a:satOff val="-39468"/>
                <a:lumOff val="1268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6941566"/>
                <a:satOff val="-39468"/>
                <a:lumOff val="1268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6941566"/>
                <a:satOff val="-39468"/>
                <a:lumOff val="1268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6941566"/>
              <a:satOff val="-39468"/>
              <a:lumOff val="1268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6941566"/>
              <a:satOff val="-39468"/>
              <a:lumOff val="1268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面接（集団面接、個人面接）</a:t>
          </a:r>
          <a:endParaRPr kumimoji="1" lang="ja-JP" altLang="en-US" sz="2400" kern="1200" dirty="0"/>
        </a:p>
      </dsp:txBody>
      <dsp:txXfrm>
        <a:off x="1122717" y="2302433"/>
        <a:ext cx="5358744" cy="905821"/>
      </dsp:txXfrm>
    </dsp:sp>
    <dsp:sp modelId="{81D9EA83-CFF4-484F-8123-A0466F5DEBE2}">
      <dsp:nvSpPr>
        <dsp:cNvPr id="0" name=""/>
        <dsp:cNvSpPr/>
      </dsp:nvSpPr>
      <dsp:spPr>
        <a:xfrm>
          <a:off x="1645920" y="3411379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10412348"/>
                <a:satOff val="-59202"/>
                <a:lumOff val="1902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10412348"/>
                <a:satOff val="-59202"/>
                <a:lumOff val="1902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10412348"/>
                <a:satOff val="-59202"/>
                <a:lumOff val="1902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10412348"/>
              <a:satOff val="-59202"/>
              <a:lumOff val="1902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10412348"/>
              <a:satOff val="-59202"/>
              <a:lumOff val="1902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内定</a:t>
          </a:r>
          <a:endParaRPr kumimoji="1" lang="ja-JP" altLang="en-US" sz="2400" kern="1200" dirty="0"/>
        </a:p>
      </dsp:txBody>
      <dsp:txXfrm>
        <a:off x="1674101" y="3439560"/>
        <a:ext cx="5350515" cy="905821"/>
      </dsp:txXfrm>
    </dsp:sp>
    <dsp:sp modelId="{27E27114-6A72-4745-B332-4737AC0112DC}">
      <dsp:nvSpPr>
        <dsp:cNvPr id="0" name=""/>
        <dsp:cNvSpPr/>
      </dsp:nvSpPr>
      <dsp:spPr>
        <a:xfrm>
          <a:off x="5958260" y="736945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098979" y="736945"/>
        <a:ext cx="343981" cy="470628"/>
      </dsp:txXfrm>
    </dsp:sp>
    <dsp:sp modelId="{1680481F-B32A-47A5-8690-7B8D19E7AD0B}">
      <dsp:nvSpPr>
        <dsp:cNvPr id="0" name=""/>
        <dsp:cNvSpPr/>
      </dsp:nvSpPr>
      <dsp:spPr>
        <a:xfrm>
          <a:off x="6509643" y="1874071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46089"/>
            <a:satOff val="-28655"/>
            <a:lumOff val="102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5446089"/>
              <a:satOff val="-28655"/>
              <a:lumOff val="1025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5446089"/>
              <a:satOff val="-28655"/>
              <a:lumOff val="1025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650362" y="1874071"/>
        <a:ext cx="343981" cy="470628"/>
      </dsp:txXfrm>
    </dsp:sp>
    <dsp:sp modelId="{24AD1472-BCC1-4D71-860F-C492581152E3}">
      <dsp:nvSpPr>
        <dsp:cNvPr id="0" name=""/>
        <dsp:cNvSpPr/>
      </dsp:nvSpPr>
      <dsp:spPr>
        <a:xfrm>
          <a:off x="7052797" y="3011198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92177"/>
            <a:satOff val="-57311"/>
            <a:lumOff val="205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7193516" y="3011198"/>
        <a:ext cx="343981" cy="470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93A299" mc:Ignorable="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93A299" mc:Ignorable="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64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1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74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890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980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4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1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0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45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04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9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64B3C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64B3C" mc:Ignorable="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1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株式会社新井製菓 人事部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2012</a:t>
            </a:r>
            <a:r>
              <a:rPr kumimoji="1" lang="ja-JP" altLang="en-US" sz="4000" dirty="0" smtClean="0"/>
              <a:t>年度新卒採用について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5121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菓子の製造、販売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/>
              <a:t>資本</a:t>
            </a:r>
            <a:r>
              <a:rPr kumimoji="1" lang="ja-JP" altLang="en-US" dirty="0" smtClean="0"/>
              <a:t>金</a:t>
            </a:r>
            <a:r>
              <a:rPr kumimoji="1" lang="en-US" altLang="ja-JP" dirty="0" smtClean="0"/>
              <a:t>	15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4,230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819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174</a:t>
            </a:r>
            <a:r>
              <a:rPr lang="ja-JP" altLang="en-US" dirty="0" smtClean="0"/>
              <a:t>億</a:t>
            </a:r>
            <a:r>
              <a:rPr lang="en-US" altLang="ja-JP" dirty="0" smtClean="0"/>
              <a:t>7,600</a:t>
            </a:r>
            <a:r>
              <a:rPr lang="ja-JP" altLang="en-US" dirty="0" smtClean="0"/>
              <a:t>万円（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代表者</a:t>
            </a:r>
            <a:r>
              <a:rPr lang="en-US" altLang="ja-JP" dirty="0" smtClean="0"/>
              <a:t>	</a:t>
            </a:r>
            <a:r>
              <a:rPr lang="ja-JP" altLang="en-US" dirty="0" smtClean="0"/>
              <a:t>取締役社長　田中勝男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事業所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全国に</a:t>
            </a:r>
            <a:r>
              <a:rPr kumimoji="1" lang="en-US" altLang="ja-JP" dirty="0" smtClean="0"/>
              <a:t>18</a:t>
            </a:r>
            <a:r>
              <a:rPr kumimoji="1" lang="ja-JP" altLang="en-US" dirty="0" smtClean="0"/>
              <a:t>営業所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581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(1)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募集職種</a:t>
            </a:r>
            <a:r>
              <a:rPr lang="en-US" altLang="ja-JP" dirty="0" smtClean="0"/>
              <a:t>	</a:t>
            </a:r>
            <a:r>
              <a:rPr lang="ja-JP" altLang="en-US" dirty="0" smtClean="0"/>
              <a:t>営業・管理部門スタッフ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営業、営業企画、マーケティング、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商品企画、財務、人事、法務など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/>
              <a:t>応募資格</a:t>
            </a:r>
            <a:r>
              <a:rPr lang="en-US" altLang="ja-JP" dirty="0" smtClean="0"/>
              <a:t>	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年制大学卒業見込み者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および大学院修了見込み者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募集学部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全学部</a:t>
            </a:r>
            <a:endParaRPr lang="en-US" altLang="ja-JP" dirty="0" smtClean="0"/>
          </a:p>
          <a:p>
            <a:pPr>
              <a:tabLst>
                <a:tab pos="2149475" algn="l"/>
                <a:tab pos="3946525" algn="l"/>
              </a:tabLst>
            </a:pPr>
            <a:r>
              <a:rPr lang="ja-JP" altLang="en-US" dirty="0" smtClean="0"/>
              <a:t>初任給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大学卒</a:t>
            </a:r>
            <a:r>
              <a:rPr lang="en-US" altLang="ja-JP" dirty="0" smtClean="0"/>
              <a:t>	2</a:t>
            </a:r>
            <a:r>
              <a:rPr lang="en-US" altLang="ja-JP" dirty="0"/>
              <a:t>0</a:t>
            </a:r>
            <a:r>
              <a:rPr lang="en-US" altLang="ja-JP" dirty="0" smtClean="0"/>
              <a:t>0,3000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大学院卒</a:t>
            </a:r>
            <a:r>
              <a:rPr lang="en-US" altLang="ja-JP" dirty="0" smtClean="0"/>
              <a:t>	210,8000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年度実績）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58419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(2)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諸手当</a:t>
            </a:r>
            <a:r>
              <a:rPr lang="en-US" altLang="ja-JP" dirty="0" smtClean="0"/>
              <a:t>	</a:t>
            </a:r>
            <a:r>
              <a:rPr lang="ja-JP" altLang="en-US" dirty="0" smtClean="0"/>
              <a:t>通勤手当、営業手当など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昇給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賞与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月、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全国事業所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勤務時間</a:t>
            </a:r>
            <a:r>
              <a:rPr lang="en-US" altLang="ja-JP" dirty="0" smtClean="0"/>
              <a:t>	9:00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18:00</a:t>
            </a:r>
            <a:r>
              <a:rPr lang="ja-JP" altLang="en-US" dirty="0" smtClean="0"/>
              <a:t>（休憩</a:t>
            </a:r>
            <a:r>
              <a:rPr lang="en-US" altLang="ja-JP" dirty="0" smtClean="0"/>
              <a:t>80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土曜、日曜、祝祭日、夏季休暇、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年末年始、その他会社指定休日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休暇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年次有給休暇（初年度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慶弔休暇など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7568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(3)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保険</a:t>
            </a:r>
            <a:r>
              <a:rPr lang="en-US" altLang="ja-JP" dirty="0" smtClean="0"/>
              <a:t>	</a:t>
            </a:r>
            <a:r>
              <a:rPr lang="ja-JP" altLang="en-US" dirty="0" smtClean="0"/>
              <a:t>健康保険、厚生年金保険、雇用保険、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/>
              <a:t>労災</a:t>
            </a:r>
            <a:r>
              <a:rPr lang="ja-JP" altLang="en-US" dirty="0" smtClean="0"/>
              <a:t>保険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福利厚生</a:t>
            </a:r>
            <a:r>
              <a:rPr lang="en-US" altLang="ja-JP" dirty="0" smtClean="0"/>
              <a:t>	</a:t>
            </a:r>
            <a:r>
              <a:rPr lang="ja-JP" altLang="en-US" dirty="0" smtClean="0"/>
              <a:t>従業員持株会、従業員貸付制度、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財形貯蓄、保養所（伊豆高原）など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16414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採用選考の流れ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395650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42077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タム">
  <a:themeElements>
    <a:clrScheme name="オータム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64B3C" mc:Ignorable=""/>
      </a:dk2>
      <a:lt2>
        <a:srgbClr xmlns:mc="http://schemas.openxmlformats.org/markup-compatibility/2006" xmlns:a14="http://schemas.microsoft.com/office/drawing/2010/main" val="ECEDD1" mc:Ignorable=""/>
      </a:lt2>
      <a:accent1>
        <a:srgbClr xmlns:mc="http://schemas.openxmlformats.org/markup-compatibility/2006" xmlns:a14="http://schemas.microsoft.com/office/drawing/2010/main" val="93A299" mc:Ignorable=""/>
      </a:accent1>
      <a:accent2>
        <a:srgbClr xmlns:mc="http://schemas.openxmlformats.org/markup-compatibility/2006" xmlns:a14="http://schemas.microsoft.com/office/drawing/2010/main" val="CF543F" mc:Ignorable=""/>
      </a:accent2>
      <a:accent3>
        <a:srgbClr xmlns:mc="http://schemas.openxmlformats.org/markup-compatibility/2006" xmlns:a14="http://schemas.microsoft.com/office/drawing/2010/main" val="B5AE53" mc:Ignorable=""/>
      </a:accent3>
      <a:accent4>
        <a:srgbClr xmlns:mc="http://schemas.openxmlformats.org/markup-compatibility/2006" xmlns:a14="http://schemas.microsoft.com/office/drawing/2010/main" val="848058" mc:Ignorable=""/>
      </a:accent4>
      <a:accent5>
        <a:srgbClr xmlns:mc="http://schemas.openxmlformats.org/markup-compatibility/2006" xmlns:a14="http://schemas.microsoft.com/office/drawing/2010/main" val="E8B54D" mc:Ignorable=""/>
      </a:accent5>
      <a:accent6>
        <a:srgbClr xmlns:mc="http://schemas.openxmlformats.org/markup-compatibility/2006" xmlns:a14="http://schemas.microsoft.com/office/drawing/2010/main" val="786C71" mc:Ignorable=""/>
      </a:accent6>
      <a:hlink>
        <a:srgbClr xmlns:mc="http://schemas.openxmlformats.org/markup-compatibility/2006" xmlns:a14="http://schemas.microsoft.com/office/drawing/2010/main" val="CCCC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オータム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2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3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4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5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6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画面に合わせる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オータム</vt:lpstr>
      <vt:lpstr>2012年度新卒採用について</vt:lpstr>
      <vt:lpstr>会社概要</vt:lpstr>
      <vt:lpstr>募集要項(1)</vt:lpstr>
      <vt:lpstr>募集要項(2)</vt:lpstr>
      <vt:lpstr>募集要項(3)</vt:lpstr>
      <vt:lpstr>採用選考の流れ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2012年度新卒採用について</dc:title>
  <dc:creator>tanaka</dc:creator>
  <cp:lastModifiedBy>tanaka</cp:lastModifiedBy>
  <cp:revision>1</cp:revision>
  <dcterms:created xsi:type="dcterms:W3CDTF">2010-01-12T07:35:57Z</dcterms:created>
  <dcterms:modified xsi:type="dcterms:W3CDTF">2010-01-12T07:36:12Z</dcterms:modified>
</cp:coreProperties>
</file>