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2DEC1B-6AB0-443C-8C3B-CCCD7F134C4C}" type="doc">
      <dgm:prSet loTypeId="urn:microsoft.com/office/officeart/2005/8/layout/vProcess5" loCatId="process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kumimoji="1" lang="ja-JP" altLang="en-US"/>
        </a:p>
      </dgm:t>
    </dgm:pt>
    <dgm:pt modelId="{20A16467-94C7-42BC-B06A-D14A82ED6A9F}">
      <dgm:prSet phldrT="[テキスト]"/>
      <dgm:spPr/>
      <dgm:t>
        <a:bodyPr/>
        <a:lstStyle/>
        <a:p>
          <a:r>
            <a:rPr kumimoji="1" lang="ja-JP" altLang="en-US" dirty="0" smtClean="0"/>
            <a:t>エントリーシート提出（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440AC52F-C23A-4E53-B0B2-CB0AF0B4F25C}" type="par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66E0E6C9-2432-4B47-8196-FC35D0FDC01B}" type="sibTrans" cxnId="{792DD6D0-9FF1-4E2B-AA88-F1B27A5FF822}">
      <dgm:prSet/>
      <dgm:spPr/>
      <dgm:t>
        <a:bodyPr/>
        <a:lstStyle/>
        <a:p>
          <a:endParaRPr kumimoji="1" lang="ja-JP" altLang="en-US"/>
        </a:p>
      </dgm:t>
    </dgm:pt>
    <dgm:pt modelId="{B3BEB1F5-BB62-40BC-969F-05711526D7DC}">
      <dgm:prSet phldrT="[テキスト]"/>
      <dgm:spPr/>
      <dgm:t>
        <a:bodyPr/>
        <a:lstStyle/>
        <a:p>
          <a:r>
            <a:rPr kumimoji="1" lang="ja-JP" altLang="en-US" dirty="0" smtClean="0"/>
            <a:t>面接（集団面接、個人面接）</a:t>
          </a:r>
          <a:endParaRPr kumimoji="1" lang="ja-JP" altLang="en-US" dirty="0"/>
        </a:p>
      </dgm:t>
    </dgm:pt>
    <dgm:pt modelId="{EC0BB66D-2371-4352-A845-F391C19C2A24}" type="par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9AD12D9E-FD47-4FEE-87D8-CBDA8DDC10A9}" type="sibTrans" cxnId="{5B71228C-064D-4321-8828-995AA8DB52A7}">
      <dgm:prSet/>
      <dgm:spPr/>
      <dgm:t>
        <a:bodyPr/>
        <a:lstStyle/>
        <a:p>
          <a:endParaRPr kumimoji="1" lang="ja-JP" altLang="en-US"/>
        </a:p>
      </dgm:t>
    </dgm:pt>
    <dgm:pt modelId="{03249255-6937-4FAC-80B3-9C890420A69B}">
      <dgm:prSet phldrT="[テキスト]"/>
      <dgm:spPr/>
      <dgm:t>
        <a:bodyPr/>
        <a:lstStyle/>
        <a:p>
          <a:r>
            <a:rPr kumimoji="1" lang="ja-JP" altLang="en-US" dirty="0" smtClean="0"/>
            <a:t>内定</a:t>
          </a:r>
          <a:endParaRPr kumimoji="1" lang="ja-JP" altLang="en-US" dirty="0"/>
        </a:p>
      </dgm:t>
    </dgm:pt>
    <dgm:pt modelId="{458219F7-59E1-4632-BE28-4778DDA29C97}" type="par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9296527E-22B7-4FDE-878D-1F1A3066AD07}" type="sibTrans" cxnId="{D9285B57-F8AE-49FB-BBA4-AECCE8A9FF83}">
      <dgm:prSet/>
      <dgm:spPr/>
      <dgm:t>
        <a:bodyPr/>
        <a:lstStyle/>
        <a:p>
          <a:endParaRPr kumimoji="1" lang="ja-JP" altLang="en-US"/>
        </a:p>
      </dgm:t>
    </dgm:pt>
    <dgm:pt modelId="{6D4C0009-1B19-480D-8423-529D959E9C64}">
      <dgm:prSet phldrT="[テキスト]"/>
      <dgm:spPr/>
      <dgm:t>
        <a:bodyPr/>
        <a:lstStyle/>
        <a:p>
          <a:r>
            <a:rPr kumimoji="1" lang="ja-JP" altLang="en-US" dirty="0" smtClean="0"/>
            <a:t>適性検査（</a:t>
          </a:r>
          <a:r>
            <a:rPr kumimoji="1" lang="en-US" altLang="ja-JP" dirty="0" smtClean="0"/>
            <a:t>Web</a:t>
          </a:r>
          <a:r>
            <a:rPr kumimoji="1" lang="ja-JP" altLang="en-US" dirty="0" smtClean="0"/>
            <a:t>ページにて）</a:t>
          </a:r>
          <a:endParaRPr kumimoji="1" lang="ja-JP" altLang="en-US" dirty="0"/>
        </a:p>
      </dgm:t>
    </dgm:pt>
    <dgm:pt modelId="{569223E6-F9BB-423E-9553-715CF2829B47}" type="par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240C9-71F4-4848-8CAD-C0372584AC06}" type="sibTrans" cxnId="{09FA5963-9473-48A6-95A3-F08FBAAB7411}">
      <dgm:prSet/>
      <dgm:spPr/>
      <dgm:t>
        <a:bodyPr/>
        <a:lstStyle/>
        <a:p>
          <a:endParaRPr kumimoji="1" lang="ja-JP" altLang="en-US"/>
        </a:p>
      </dgm:t>
    </dgm:pt>
    <dgm:pt modelId="{FE16D38E-53B4-4047-A0DB-1BDF8F4F234B}" type="pres">
      <dgm:prSet presAssocID="{CC2DEC1B-6AB0-443C-8C3B-CCCD7F134C4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154E6CB-494E-420C-A4BB-9487BC052937}" type="pres">
      <dgm:prSet presAssocID="{CC2DEC1B-6AB0-443C-8C3B-CCCD7F134C4C}" presName="dummyMaxCanvas" presStyleCnt="0">
        <dgm:presLayoutVars/>
      </dgm:prSet>
      <dgm:spPr/>
    </dgm:pt>
    <dgm:pt modelId="{CBB2881F-1A73-4D77-AA4C-AEC4F1BC5EB7}" type="pres">
      <dgm:prSet presAssocID="{CC2DEC1B-6AB0-443C-8C3B-CCCD7F134C4C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44ACBC6-7E28-4B13-BA51-22684502D304}" type="pres">
      <dgm:prSet presAssocID="{CC2DEC1B-6AB0-443C-8C3B-CCCD7F134C4C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9D918D-25A3-44A8-B3D4-347855F5581A}" type="pres">
      <dgm:prSet presAssocID="{CC2DEC1B-6AB0-443C-8C3B-CCCD7F134C4C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1D9EA83-CFF4-484F-8123-A0466F5DEBE2}" type="pres">
      <dgm:prSet presAssocID="{CC2DEC1B-6AB0-443C-8C3B-CCCD7F134C4C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E27114-6A72-4745-B332-4737AC0112DC}" type="pres">
      <dgm:prSet presAssocID="{CC2DEC1B-6AB0-443C-8C3B-CCCD7F134C4C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680481F-B32A-47A5-8690-7B8D19E7AD0B}" type="pres">
      <dgm:prSet presAssocID="{CC2DEC1B-6AB0-443C-8C3B-CCCD7F134C4C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4AD1472-BCC1-4D71-860F-C492581152E3}" type="pres">
      <dgm:prSet presAssocID="{CC2DEC1B-6AB0-443C-8C3B-CCCD7F134C4C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C963952-869C-4A03-8E30-6803A1D60E16}" type="pres">
      <dgm:prSet presAssocID="{CC2DEC1B-6AB0-443C-8C3B-CCCD7F134C4C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E4499ED-B9D9-4749-9740-05926C2C3C5A}" type="pres">
      <dgm:prSet presAssocID="{CC2DEC1B-6AB0-443C-8C3B-CCCD7F134C4C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D42B050-3D2D-40D2-904C-C80CE08A37F7}" type="pres">
      <dgm:prSet presAssocID="{CC2DEC1B-6AB0-443C-8C3B-CCCD7F134C4C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CCDEC02-5122-4B11-9C41-BF96D6EBE894}" type="pres">
      <dgm:prSet presAssocID="{CC2DEC1B-6AB0-443C-8C3B-CCCD7F134C4C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9285B57-F8AE-49FB-BBA4-AECCE8A9FF83}" srcId="{CC2DEC1B-6AB0-443C-8C3B-CCCD7F134C4C}" destId="{03249255-6937-4FAC-80B3-9C890420A69B}" srcOrd="3" destOrd="0" parTransId="{458219F7-59E1-4632-BE28-4778DDA29C97}" sibTransId="{9296527E-22B7-4FDE-878D-1F1A3066AD07}"/>
    <dgm:cxn modelId="{CE21E80C-B7F9-4E91-B002-31F0E1429D75}" type="presOf" srcId="{B3BEB1F5-BB62-40BC-969F-05711526D7DC}" destId="{D69D918D-25A3-44A8-B3D4-347855F5581A}" srcOrd="0" destOrd="0" presId="urn:microsoft.com/office/officeart/2005/8/layout/vProcess5"/>
    <dgm:cxn modelId="{5B71228C-064D-4321-8828-995AA8DB52A7}" srcId="{CC2DEC1B-6AB0-443C-8C3B-CCCD7F134C4C}" destId="{B3BEB1F5-BB62-40BC-969F-05711526D7DC}" srcOrd="2" destOrd="0" parTransId="{EC0BB66D-2371-4352-A845-F391C19C2A24}" sibTransId="{9AD12D9E-FD47-4FEE-87D8-CBDA8DDC10A9}"/>
    <dgm:cxn modelId="{4B5B6B4B-ADEC-4EAF-8CA6-C02A003D3F7C}" type="presOf" srcId="{20A16467-94C7-42BC-B06A-D14A82ED6A9F}" destId="{0C963952-869C-4A03-8E30-6803A1D60E16}" srcOrd="1" destOrd="0" presId="urn:microsoft.com/office/officeart/2005/8/layout/vProcess5"/>
    <dgm:cxn modelId="{B1D649CA-8672-4B50-936C-7CB4C8C6A0BC}" type="presOf" srcId="{03249255-6937-4FAC-80B3-9C890420A69B}" destId="{7CCDEC02-5122-4B11-9C41-BF96D6EBE894}" srcOrd="1" destOrd="0" presId="urn:microsoft.com/office/officeart/2005/8/layout/vProcess5"/>
    <dgm:cxn modelId="{05BB16D1-DF6A-421A-AB00-D6E1F30AD268}" type="presOf" srcId="{66E0E6C9-2432-4B47-8196-FC35D0FDC01B}" destId="{27E27114-6A72-4745-B332-4737AC0112DC}" srcOrd="0" destOrd="0" presId="urn:microsoft.com/office/officeart/2005/8/layout/vProcess5"/>
    <dgm:cxn modelId="{597D8496-AC01-426B-A86D-1D06E636EC86}" type="presOf" srcId="{03249255-6937-4FAC-80B3-9C890420A69B}" destId="{81D9EA83-CFF4-484F-8123-A0466F5DEBE2}" srcOrd="0" destOrd="0" presId="urn:microsoft.com/office/officeart/2005/8/layout/vProcess5"/>
    <dgm:cxn modelId="{0C7FD1F0-5E76-4768-8185-18F82EB4B91F}" type="presOf" srcId="{9AD12D9E-FD47-4FEE-87D8-CBDA8DDC10A9}" destId="{24AD1472-BCC1-4D71-860F-C492581152E3}" srcOrd="0" destOrd="0" presId="urn:microsoft.com/office/officeart/2005/8/layout/vProcess5"/>
    <dgm:cxn modelId="{30441A63-62D4-4EA4-830D-27B74EFA1F9D}" type="presOf" srcId="{B3BEB1F5-BB62-40BC-969F-05711526D7DC}" destId="{AD42B050-3D2D-40D2-904C-C80CE08A37F7}" srcOrd="1" destOrd="0" presId="urn:microsoft.com/office/officeart/2005/8/layout/vProcess5"/>
    <dgm:cxn modelId="{73D18CAD-BCEB-4DB9-8E69-E987F750F55A}" type="presOf" srcId="{6D4C0009-1B19-480D-8423-529D959E9C64}" destId="{A44ACBC6-7E28-4B13-BA51-22684502D304}" srcOrd="0" destOrd="0" presId="urn:microsoft.com/office/officeart/2005/8/layout/vProcess5"/>
    <dgm:cxn modelId="{792DD6D0-9FF1-4E2B-AA88-F1B27A5FF822}" srcId="{CC2DEC1B-6AB0-443C-8C3B-CCCD7F134C4C}" destId="{20A16467-94C7-42BC-B06A-D14A82ED6A9F}" srcOrd="0" destOrd="0" parTransId="{440AC52F-C23A-4E53-B0B2-CB0AF0B4F25C}" sibTransId="{66E0E6C9-2432-4B47-8196-FC35D0FDC01B}"/>
    <dgm:cxn modelId="{B9B23C8C-652F-4AFA-896A-B9FC8A08B3EB}" type="presOf" srcId="{FE1240C9-71F4-4848-8CAD-C0372584AC06}" destId="{1680481F-B32A-47A5-8690-7B8D19E7AD0B}" srcOrd="0" destOrd="0" presId="urn:microsoft.com/office/officeart/2005/8/layout/vProcess5"/>
    <dgm:cxn modelId="{09FA5963-9473-48A6-95A3-F08FBAAB7411}" srcId="{CC2DEC1B-6AB0-443C-8C3B-CCCD7F134C4C}" destId="{6D4C0009-1B19-480D-8423-529D959E9C64}" srcOrd="1" destOrd="0" parTransId="{569223E6-F9BB-423E-9553-715CF2829B47}" sibTransId="{FE1240C9-71F4-4848-8CAD-C0372584AC06}"/>
    <dgm:cxn modelId="{AB39B9FE-D5D4-41FD-95BB-EA1A76A5F79C}" type="presOf" srcId="{20A16467-94C7-42BC-B06A-D14A82ED6A9F}" destId="{CBB2881F-1A73-4D77-AA4C-AEC4F1BC5EB7}" srcOrd="0" destOrd="0" presId="urn:microsoft.com/office/officeart/2005/8/layout/vProcess5"/>
    <dgm:cxn modelId="{449F8048-F028-4D49-90FE-31466CBDFFD9}" type="presOf" srcId="{6D4C0009-1B19-480D-8423-529D959E9C64}" destId="{DE4499ED-B9D9-4749-9740-05926C2C3C5A}" srcOrd="1" destOrd="0" presId="urn:microsoft.com/office/officeart/2005/8/layout/vProcess5"/>
    <dgm:cxn modelId="{80DBD233-0736-4FEA-8A4F-418088A8639D}" type="presOf" srcId="{CC2DEC1B-6AB0-443C-8C3B-CCCD7F134C4C}" destId="{FE16D38E-53B4-4047-A0DB-1BDF8F4F234B}" srcOrd="0" destOrd="0" presId="urn:microsoft.com/office/officeart/2005/8/layout/vProcess5"/>
    <dgm:cxn modelId="{D391A585-D1A9-438D-AFBB-55EF309747EE}" type="presParOf" srcId="{FE16D38E-53B4-4047-A0DB-1BDF8F4F234B}" destId="{5154E6CB-494E-420C-A4BB-9487BC052937}" srcOrd="0" destOrd="0" presId="urn:microsoft.com/office/officeart/2005/8/layout/vProcess5"/>
    <dgm:cxn modelId="{312AE081-9E55-487F-8B8D-664909372F60}" type="presParOf" srcId="{FE16D38E-53B4-4047-A0DB-1BDF8F4F234B}" destId="{CBB2881F-1A73-4D77-AA4C-AEC4F1BC5EB7}" srcOrd="1" destOrd="0" presId="urn:microsoft.com/office/officeart/2005/8/layout/vProcess5"/>
    <dgm:cxn modelId="{001DCAD1-AB5A-4406-874D-FA81272386EE}" type="presParOf" srcId="{FE16D38E-53B4-4047-A0DB-1BDF8F4F234B}" destId="{A44ACBC6-7E28-4B13-BA51-22684502D304}" srcOrd="2" destOrd="0" presId="urn:microsoft.com/office/officeart/2005/8/layout/vProcess5"/>
    <dgm:cxn modelId="{EC0743B5-CEC7-49E6-93B7-D03855FBF6F5}" type="presParOf" srcId="{FE16D38E-53B4-4047-A0DB-1BDF8F4F234B}" destId="{D69D918D-25A3-44A8-B3D4-347855F5581A}" srcOrd="3" destOrd="0" presId="urn:microsoft.com/office/officeart/2005/8/layout/vProcess5"/>
    <dgm:cxn modelId="{C4C194E0-238F-4175-8FF4-9AA08FEDAB21}" type="presParOf" srcId="{FE16D38E-53B4-4047-A0DB-1BDF8F4F234B}" destId="{81D9EA83-CFF4-484F-8123-A0466F5DEBE2}" srcOrd="4" destOrd="0" presId="urn:microsoft.com/office/officeart/2005/8/layout/vProcess5"/>
    <dgm:cxn modelId="{363A4AA6-2FF5-4D5C-B728-290C158B885C}" type="presParOf" srcId="{FE16D38E-53B4-4047-A0DB-1BDF8F4F234B}" destId="{27E27114-6A72-4745-B332-4737AC0112DC}" srcOrd="5" destOrd="0" presId="urn:microsoft.com/office/officeart/2005/8/layout/vProcess5"/>
    <dgm:cxn modelId="{FC149CC8-F94D-40AB-8035-CD751C668A3B}" type="presParOf" srcId="{FE16D38E-53B4-4047-A0DB-1BDF8F4F234B}" destId="{1680481F-B32A-47A5-8690-7B8D19E7AD0B}" srcOrd="6" destOrd="0" presId="urn:microsoft.com/office/officeart/2005/8/layout/vProcess5"/>
    <dgm:cxn modelId="{288A15C4-4A50-42D5-A666-CADA1C1738D3}" type="presParOf" srcId="{FE16D38E-53B4-4047-A0DB-1BDF8F4F234B}" destId="{24AD1472-BCC1-4D71-860F-C492581152E3}" srcOrd="7" destOrd="0" presId="urn:microsoft.com/office/officeart/2005/8/layout/vProcess5"/>
    <dgm:cxn modelId="{EE8821AA-482E-47A8-85AD-7F8C5AC07C78}" type="presParOf" srcId="{FE16D38E-53B4-4047-A0DB-1BDF8F4F234B}" destId="{0C963952-869C-4A03-8E30-6803A1D60E16}" srcOrd="8" destOrd="0" presId="urn:microsoft.com/office/officeart/2005/8/layout/vProcess5"/>
    <dgm:cxn modelId="{F0799DB0-7FE2-4288-937A-7D395A8E7A27}" type="presParOf" srcId="{FE16D38E-53B4-4047-A0DB-1BDF8F4F234B}" destId="{DE4499ED-B9D9-4749-9740-05926C2C3C5A}" srcOrd="9" destOrd="0" presId="urn:microsoft.com/office/officeart/2005/8/layout/vProcess5"/>
    <dgm:cxn modelId="{002B6655-A96E-40C6-B7B3-82FEE06CDF4A}" type="presParOf" srcId="{FE16D38E-53B4-4047-A0DB-1BDF8F4F234B}" destId="{AD42B050-3D2D-40D2-904C-C80CE08A37F7}" srcOrd="10" destOrd="0" presId="urn:microsoft.com/office/officeart/2005/8/layout/vProcess5"/>
    <dgm:cxn modelId="{3C2D47E1-F02B-49BC-B834-ADE2DE648F96}" type="presParOf" srcId="{FE16D38E-53B4-4047-A0DB-1BDF8F4F234B}" destId="{7CCDEC02-5122-4B11-9C41-BF96D6EBE89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2881F-1A73-4D77-AA4C-AEC4F1BC5EB7}">
      <dsp:nvSpPr>
        <dsp:cNvPr id="0" name=""/>
        <dsp:cNvSpPr/>
      </dsp:nvSpPr>
      <dsp:spPr>
        <a:xfrm>
          <a:off x="0" y="0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0"/>
              <a:satOff val="0"/>
              <a:lumOff val="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エントリーシート提出（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28181" y="28181"/>
        <a:ext cx="5464104" cy="905821"/>
      </dsp:txXfrm>
    </dsp:sp>
    <dsp:sp modelId="{A44ACBC6-7E28-4B13-BA51-22684502D304}">
      <dsp:nvSpPr>
        <dsp:cNvPr id="0" name=""/>
        <dsp:cNvSpPr/>
      </dsp:nvSpPr>
      <dsp:spPr>
        <a:xfrm>
          <a:off x="551383" y="1137126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3470783"/>
                <a:satOff val="-19734"/>
                <a:lumOff val="634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3470783"/>
                <a:satOff val="-19734"/>
                <a:lumOff val="634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3470783"/>
                <a:satOff val="-19734"/>
                <a:lumOff val="634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3470783"/>
                <a:satOff val="-19734"/>
                <a:lumOff val="634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3470783"/>
                <a:satOff val="-19734"/>
                <a:lumOff val="634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3470783"/>
                <a:satOff val="-19734"/>
                <a:lumOff val="634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3470783"/>
                <a:satOff val="-19734"/>
                <a:lumOff val="634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3470783"/>
              <a:satOff val="-19734"/>
              <a:lumOff val="634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3470783"/>
              <a:satOff val="-19734"/>
              <a:lumOff val="634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適性検査（</a:t>
          </a:r>
          <a:r>
            <a:rPr kumimoji="1" lang="en-US" altLang="ja-JP" sz="2400" kern="1200" dirty="0" smtClean="0"/>
            <a:t>Web</a:t>
          </a:r>
          <a:r>
            <a:rPr kumimoji="1" lang="ja-JP" altLang="en-US" sz="2400" kern="1200" dirty="0" smtClean="0"/>
            <a:t>ページにて）</a:t>
          </a:r>
          <a:endParaRPr kumimoji="1" lang="ja-JP" altLang="en-US" sz="2400" kern="1200" dirty="0"/>
        </a:p>
      </dsp:txBody>
      <dsp:txXfrm>
        <a:off x="579564" y="1165307"/>
        <a:ext cx="5350515" cy="905821"/>
      </dsp:txXfrm>
    </dsp:sp>
    <dsp:sp modelId="{D69D918D-25A3-44A8-B3D4-347855F5581A}">
      <dsp:nvSpPr>
        <dsp:cNvPr id="0" name=""/>
        <dsp:cNvSpPr/>
      </dsp:nvSpPr>
      <dsp:spPr>
        <a:xfrm>
          <a:off x="1094536" y="2274252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941566"/>
                <a:satOff val="-39468"/>
                <a:lumOff val="1268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6941566"/>
                <a:satOff val="-39468"/>
                <a:lumOff val="1268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6941566"/>
                <a:satOff val="-39468"/>
                <a:lumOff val="1268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6941566"/>
                <a:satOff val="-39468"/>
                <a:lumOff val="1268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6941566"/>
                <a:satOff val="-39468"/>
                <a:lumOff val="1268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6941566"/>
                <a:satOff val="-39468"/>
                <a:lumOff val="1268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6941566"/>
                <a:satOff val="-39468"/>
                <a:lumOff val="1268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6941566"/>
              <a:satOff val="-39468"/>
              <a:lumOff val="1268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6941566"/>
              <a:satOff val="-39468"/>
              <a:lumOff val="1268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面接（集団面接、個人面接）</a:t>
          </a:r>
          <a:endParaRPr kumimoji="1" lang="ja-JP" altLang="en-US" sz="2400" kern="1200" dirty="0"/>
        </a:p>
      </dsp:txBody>
      <dsp:txXfrm>
        <a:off x="1122717" y="2302433"/>
        <a:ext cx="5358744" cy="905821"/>
      </dsp:txXfrm>
    </dsp:sp>
    <dsp:sp modelId="{81D9EA83-CFF4-484F-8123-A0466F5DEBE2}">
      <dsp:nvSpPr>
        <dsp:cNvPr id="0" name=""/>
        <dsp:cNvSpPr/>
      </dsp:nvSpPr>
      <dsp:spPr>
        <a:xfrm>
          <a:off x="1645920" y="3411379"/>
          <a:ext cx="6583680" cy="9621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10412348"/>
                <a:satOff val="-59202"/>
                <a:lumOff val="1902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10412348"/>
                <a:satOff val="-59202"/>
                <a:lumOff val="1902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10412348"/>
                <a:satOff val="-59202"/>
                <a:lumOff val="1902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10412348"/>
                <a:satOff val="-59202"/>
                <a:lumOff val="1902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>
          <a:glow rad="50800">
            <a:schemeClr val="accent4">
              <a:hueOff val="10412348"/>
              <a:satOff val="-59202"/>
              <a:lumOff val="19020"/>
              <a:alphaOff val="0"/>
              <a:tint val="68000"/>
              <a:shade val="93000"/>
              <a:alpha val="37000"/>
              <a:satMod val="250000"/>
            </a:schemeClr>
          </a:glow>
        </a:effectLst>
        <a:scene3d>
          <a:camera prst="orthographicFront">
            <a:rot lat="0" lon="0" rev="0"/>
          </a:camera>
          <a:lightRig rig="glow" dir="t">
            <a:rot lat="0" lon="0" rev="1800000"/>
          </a:lightRig>
        </a:scene3d>
        <a:sp3d contourW="10160" prstMaterial="dkEdge">
          <a:bevelT w="20320" h="19050" prst="angle"/>
          <a:contourClr>
            <a:schemeClr val="accent4">
              <a:hueOff val="10412348"/>
              <a:satOff val="-59202"/>
              <a:lumOff val="1902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 smtClean="0"/>
            <a:t>内定</a:t>
          </a:r>
          <a:endParaRPr kumimoji="1" lang="ja-JP" altLang="en-US" sz="2400" kern="1200" dirty="0"/>
        </a:p>
      </dsp:txBody>
      <dsp:txXfrm>
        <a:off x="1674101" y="3439560"/>
        <a:ext cx="5350515" cy="905821"/>
      </dsp:txXfrm>
    </dsp:sp>
    <dsp:sp modelId="{27E27114-6A72-4745-B332-4737AC0112DC}">
      <dsp:nvSpPr>
        <dsp:cNvPr id="0" name=""/>
        <dsp:cNvSpPr/>
      </dsp:nvSpPr>
      <dsp:spPr>
        <a:xfrm>
          <a:off x="5958260" y="736945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098979" y="736945"/>
        <a:ext cx="343981" cy="470628"/>
      </dsp:txXfrm>
    </dsp:sp>
    <dsp:sp modelId="{1680481F-B32A-47A5-8690-7B8D19E7AD0B}">
      <dsp:nvSpPr>
        <dsp:cNvPr id="0" name=""/>
        <dsp:cNvSpPr/>
      </dsp:nvSpPr>
      <dsp:spPr>
        <a:xfrm>
          <a:off x="6509643" y="1874071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5446089"/>
            <a:satOff val="-28655"/>
            <a:lumOff val="102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5446089"/>
              <a:satOff val="-28655"/>
              <a:lumOff val="1025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5446089"/>
              <a:satOff val="-28655"/>
              <a:lumOff val="1025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6650362" y="1874071"/>
        <a:ext cx="343981" cy="470628"/>
      </dsp:txXfrm>
    </dsp:sp>
    <dsp:sp modelId="{24AD1472-BCC1-4D71-860F-C492581152E3}">
      <dsp:nvSpPr>
        <dsp:cNvPr id="0" name=""/>
        <dsp:cNvSpPr/>
      </dsp:nvSpPr>
      <dsp:spPr>
        <a:xfrm>
          <a:off x="7052797" y="3011198"/>
          <a:ext cx="625419" cy="625419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10892177"/>
            <a:satOff val="-57311"/>
            <a:lumOff val="205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alpha val="90000"/>
              <a:hueOff val="10892177"/>
              <a:satOff val="-57311"/>
              <a:lumOff val="2050"/>
              <a:alphaOff val="0"/>
              <a:shade val="30000"/>
              <a:satMod val="15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800" kern="1200"/>
        </a:p>
      </dsp:txBody>
      <dsp:txXfrm>
        <a:off x="7193516" y="3011198"/>
        <a:ext cx="343981" cy="470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FE8637" mc:Ignorable="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FE8637" mc:Ignorable="">
                  <a:lumMod val="50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58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5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3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1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974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5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83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63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92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71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086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4B23E4-FB6D-4BAD-A231-8EF9D25F1F94}" type="datetimeFigureOut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2010/1/12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A4E90D-AD66-4F29-B04B-C5DA3AF9A093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575F6D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575F6D" mc:Ignorable="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1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株式会社新井製菓 人事部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2012</a:t>
            </a:r>
            <a:r>
              <a:rPr kumimoji="1" lang="ja-JP" altLang="en-US" sz="4000" dirty="0" smtClean="0"/>
              <a:t>年度新卒採用について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398325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菓子の製造、販売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/>
              <a:t>資本</a:t>
            </a:r>
            <a:r>
              <a:rPr kumimoji="1" lang="ja-JP" altLang="en-US" dirty="0" smtClean="0"/>
              <a:t>金</a:t>
            </a:r>
            <a:r>
              <a:rPr kumimoji="1" lang="en-US" altLang="ja-JP" dirty="0" smtClean="0"/>
              <a:t>	15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4,230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819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174</a:t>
            </a:r>
            <a:r>
              <a:rPr lang="ja-JP" altLang="en-US" dirty="0" smtClean="0"/>
              <a:t>億</a:t>
            </a:r>
            <a:r>
              <a:rPr lang="en-US" altLang="ja-JP" dirty="0" smtClean="0"/>
              <a:t>7,600</a:t>
            </a:r>
            <a:r>
              <a:rPr lang="ja-JP" altLang="en-US" dirty="0" smtClean="0"/>
              <a:t>万円（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代表者</a:t>
            </a:r>
            <a:r>
              <a:rPr lang="en-US" altLang="ja-JP" dirty="0" smtClean="0"/>
              <a:t>	</a:t>
            </a:r>
            <a:r>
              <a:rPr lang="ja-JP" altLang="en-US" dirty="0" smtClean="0"/>
              <a:t>取締役社長　田中勝男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kumimoji="1" lang="ja-JP" altLang="en-US" dirty="0" smtClean="0"/>
              <a:t>事業所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全国に</a:t>
            </a:r>
            <a:r>
              <a:rPr kumimoji="1" lang="en-US" altLang="ja-JP" dirty="0" smtClean="0"/>
              <a:t>18</a:t>
            </a:r>
            <a:r>
              <a:rPr kumimoji="1" lang="ja-JP" altLang="en-US" dirty="0" smtClean="0"/>
              <a:t>営業所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194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(1)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募集職種</a:t>
            </a:r>
            <a:r>
              <a:rPr lang="en-US" altLang="ja-JP" dirty="0" smtClean="0"/>
              <a:t>	</a:t>
            </a:r>
            <a:r>
              <a:rPr lang="ja-JP" altLang="en-US" dirty="0" smtClean="0"/>
              <a:t>営業・管理部門スタッフ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営業、営業企画、マーケティング、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商品企画、財務、人事、法務など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/>
              <a:t>応募資格</a:t>
            </a:r>
            <a:r>
              <a:rPr lang="en-US" altLang="ja-JP" dirty="0" smtClean="0"/>
              <a:t>	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4</a:t>
            </a:r>
            <a:r>
              <a:rPr lang="ja-JP" altLang="en-US" dirty="0" smtClean="0"/>
              <a:t>年制大学卒業見込み者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および大学院修了見込み者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募集学部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全学部</a:t>
            </a:r>
            <a:endParaRPr lang="en-US" altLang="ja-JP" dirty="0" smtClean="0"/>
          </a:p>
          <a:p>
            <a:pPr>
              <a:tabLst>
                <a:tab pos="2149475" algn="l"/>
                <a:tab pos="3946525" algn="l"/>
              </a:tabLst>
            </a:pPr>
            <a:r>
              <a:rPr lang="ja-JP" altLang="en-US" dirty="0" smtClean="0"/>
              <a:t>初任給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大学卒</a:t>
            </a:r>
            <a:r>
              <a:rPr lang="en-US" altLang="ja-JP" dirty="0" smtClean="0"/>
              <a:t>	2</a:t>
            </a:r>
            <a:r>
              <a:rPr lang="en-US" altLang="ja-JP" dirty="0"/>
              <a:t>0</a:t>
            </a:r>
            <a:r>
              <a:rPr lang="en-US" altLang="ja-JP" dirty="0" smtClean="0"/>
              <a:t>0,3000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大学院卒</a:t>
            </a:r>
            <a:r>
              <a:rPr lang="en-US" altLang="ja-JP" dirty="0" smtClean="0"/>
              <a:t>	210,8000</a:t>
            </a:r>
            <a:r>
              <a:rPr lang="ja-JP" altLang="en-US" dirty="0" smtClean="0"/>
              <a:t>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年度実績）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07357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(2)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諸手当</a:t>
            </a:r>
            <a:r>
              <a:rPr lang="en-US" altLang="ja-JP" dirty="0" smtClean="0"/>
              <a:t>	</a:t>
            </a:r>
            <a:r>
              <a:rPr lang="ja-JP" altLang="en-US" dirty="0" smtClean="0"/>
              <a:t>通勤手当、営業手当など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昇給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賞与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</a:t>
            </a:r>
            <a:r>
              <a:rPr lang="en-US" altLang="ja-JP" dirty="0" smtClean="0"/>
              <a:t>2</a:t>
            </a:r>
            <a:r>
              <a:rPr lang="ja-JP" altLang="en-US" dirty="0" smtClean="0"/>
              <a:t>回（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月、</a:t>
            </a:r>
            <a:r>
              <a:rPr lang="en-US" altLang="ja-JP" dirty="0" smtClean="0"/>
              <a:t>12</a:t>
            </a:r>
            <a:r>
              <a:rPr lang="ja-JP" altLang="en-US" dirty="0" smtClean="0"/>
              <a:t>月）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全国事業所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勤務時間</a:t>
            </a:r>
            <a:r>
              <a:rPr lang="en-US" altLang="ja-JP" dirty="0" smtClean="0"/>
              <a:t>	9:00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18:00</a:t>
            </a:r>
            <a:r>
              <a:rPr lang="ja-JP" altLang="en-US" dirty="0" smtClean="0"/>
              <a:t>（休憩</a:t>
            </a:r>
            <a:r>
              <a:rPr lang="en-US" altLang="ja-JP" dirty="0" smtClean="0"/>
              <a:t>80</a:t>
            </a:r>
            <a:r>
              <a:rPr lang="ja-JP" altLang="en-US" dirty="0" smtClean="0"/>
              <a:t>分）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休日</a:t>
            </a:r>
            <a:r>
              <a:rPr lang="en-US" altLang="ja-JP" dirty="0" smtClean="0"/>
              <a:t>	</a:t>
            </a:r>
            <a:r>
              <a:rPr lang="ja-JP" altLang="en-US" dirty="0" smtClean="0"/>
              <a:t>土曜、日曜、祝祭日、夏季休暇、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年末年始、その他会社指定休日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休暇</a:t>
            </a:r>
            <a:r>
              <a:rPr lang="en-US" altLang="ja-JP" dirty="0" smtClean="0"/>
              <a:t>	</a:t>
            </a:r>
            <a:r>
              <a:rPr lang="ja-JP" altLang="en-US" dirty="0" smtClean="0"/>
              <a:t>年次有給休暇（初年度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慶弔休暇など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12452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募集要項</a:t>
            </a:r>
            <a:r>
              <a:rPr lang="en-US" altLang="ja-JP" dirty="0" smtClean="0"/>
              <a:t>(3)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2149475" algn="l"/>
              </a:tabLst>
            </a:pPr>
            <a:r>
              <a:rPr lang="ja-JP" altLang="en-US" dirty="0" smtClean="0"/>
              <a:t>保険</a:t>
            </a:r>
            <a:r>
              <a:rPr lang="en-US" altLang="ja-JP" dirty="0" smtClean="0"/>
              <a:t>	</a:t>
            </a:r>
            <a:r>
              <a:rPr lang="ja-JP" altLang="en-US" dirty="0" smtClean="0"/>
              <a:t>健康保険、厚生年金保険、雇用保険、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/>
              <a:t>労災</a:t>
            </a:r>
            <a:r>
              <a:rPr lang="ja-JP" altLang="en-US" dirty="0" smtClean="0"/>
              <a:t>保険</a:t>
            </a:r>
            <a:endParaRPr lang="en-US" altLang="ja-JP" dirty="0" smtClean="0"/>
          </a:p>
          <a:p>
            <a:pPr>
              <a:tabLst>
                <a:tab pos="2149475" algn="l"/>
              </a:tabLst>
            </a:pPr>
            <a:r>
              <a:rPr lang="ja-JP" altLang="en-US" dirty="0" smtClean="0"/>
              <a:t>福利厚生</a:t>
            </a:r>
            <a:r>
              <a:rPr lang="en-US" altLang="ja-JP" dirty="0" smtClean="0"/>
              <a:t>	</a:t>
            </a:r>
            <a:r>
              <a:rPr lang="ja-JP" altLang="en-US" dirty="0" smtClean="0"/>
              <a:t>従業員持株会、従業員貸付制度、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</a:t>
            </a:r>
            <a:r>
              <a:rPr lang="ja-JP" altLang="en-US" dirty="0" smtClean="0"/>
              <a:t>財形貯蓄、保養所（伊豆高原）など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2703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採用選考の流れ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151572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2316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タム">
  <a:themeElements>
    <a:clrScheme name="スパイス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75F6D" mc:Ignorable=""/>
      </a:dk2>
      <a:lt2>
        <a:srgbClr xmlns:mc="http://schemas.openxmlformats.org/markup-compatibility/2006" xmlns:a14="http://schemas.microsoft.com/office/drawing/2010/main" val="FFF39D" mc:Ignorable=""/>
      </a:lt2>
      <a:accent1>
        <a:srgbClr xmlns:mc="http://schemas.openxmlformats.org/markup-compatibility/2006" xmlns:a14="http://schemas.microsoft.com/office/drawing/2010/main" val="FE8637" mc:Ignorable=""/>
      </a:accent1>
      <a:accent2>
        <a:srgbClr xmlns:mc="http://schemas.openxmlformats.org/markup-compatibility/2006" xmlns:a14="http://schemas.microsoft.com/office/drawing/2010/main" val="7598D9" mc:Ignorable=""/>
      </a:accent2>
      <a:accent3>
        <a:srgbClr xmlns:mc="http://schemas.openxmlformats.org/markup-compatibility/2006" xmlns:a14="http://schemas.microsoft.com/office/drawing/2010/main" val="B32C16" mc:Ignorable=""/>
      </a:accent3>
      <a:accent4>
        <a:srgbClr xmlns:mc="http://schemas.openxmlformats.org/markup-compatibility/2006" xmlns:a14="http://schemas.microsoft.com/office/drawing/2010/main" val="F5CD2D" mc:Ignorable=""/>
      </a:accent4>
      <a:accent5>
        <a:srgbClr xmlns:mc="http://schemas.openxmlformats.org/markup-compatibility/2006" xmlns:a14="http://schemas.microsoft.com/office/drawing/2010/main" val="AEBAD5" mc:Ignorable=""/>
      </a:accent5>
      <a:accent6>
        <a:srgbClr xmlns:mc="http://schemas.openxmlformats.org/markup-compatibility/2006" xmlns:a14="http://schemas.microsoft.com/office/drawing/2010/main" val="777C84" mc:Ignorable=""/>
      </a:accent6>
      <a:hlink>
        <a:srgbClr xmlns:mc="http://schemas.openxmlformats.org/markup-compatibility/2006" xmlns:a14="http://schemas.microsoft.com/office/drawing/2010/main" val="D2611C" mc:Ignorable=""/>
      </a:hlink>
      <a:folHlink>
        <a:srgbClr xmlns:mc="http://schemas.openxmlformats.org/markup-compatibility/2006" xmlns:a14="http://schemas.microsoft.com/office/drawing/2010/main" val="3B435B" mc:Ignorable=""/>
      </a:folHlink>
    </a:clrScheme>
    <a:fontScheme name="オータム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タム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画面に合わせる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オータム</vt:lpstr>
      <vt:lpstr>2012年度新卒採用について</vt:lpstr>
      <vt:lpstr>会社概要</vt:lpstr>
      <vt:lpstr>募集要項(1)</vt:lpstr>
      <vt:lpstr>募集要項(2)</vt:lpstr>
      <vt:lpstr>募集要項(3)</vt:lpstr>
      <vt:lpstr>採用選考の流れ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2012年度新卒採用について</dc:title>
  <dc:creator>tanaka</dc:creator>
  <cp:lastModifiedBy>tanaka</cp:lastModifiedBy>
  <cp:revision>1</cp:revision>
  <dcterms:created xsi:type="dcterms:W3CDTF">2010-01-12T00:03:32Z</dcterms:created>
  <dcterms:modified xsi:type="dcterms:W3CDTF">2010-01-12T00:04:09Z</dcterms:modified>
</cp:coreProperties>
</file>