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73" r:id="rId1"/>
  </p:sldMasterIdLst>
  <p:notesMasterIdLst>
    <p:notesMasterId r:id="rId4"/>
  </p:notes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70" autoAdjust="0"/>
    <p:restoredTop sz="94660"/>
  </p:normalViewPr>
  <p:slideViewPr>
    <p:cSldViewPr snapToGrid="0">
      <p:cViewPr varScale="1">
        <p:scale>
          <a:sx n="70" d="100"/>
          <a:sy n="70" d="100"/>
        </p:scale>
        <p:origin x="678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D76C775-952F-4BE6-B964-5C1B687AA8ED}" type="datetimeFigureOut">
              <a:rPr lang="en-US" smtClean="0"/>
              <a:t>9/15/2015</a:t>
            </a:fld>
            <a:endParaRPr 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4C9221A-2DCA-4A5D-8BCB-680B06392B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41082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ja-JP" altLang="en-US" dirty="0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図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99344" y="6002161"/>
            <a:ext cx="1673896" cy="273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12704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90669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880326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と画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図プレースホルダー 6"/>
          <p:cNvSpPr>
            <a:spLocks noGrp="1"/>
          </p:cNvSpPr>
          <p:nvPr>
            <p:ph type="pic" sz="quarter" idx="13"/>
          </p:nvPr>
        </p:nvSpPr>
        <p:spPr>
          <a:xfrm>
            <a:off x="3089535" y="2292966"/>
            <a:ext cx="5549497" cy="309790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50214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611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784102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8" y="1845734"/>
            <a:ext cx="4937760" cy="402336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74008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47782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7885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74713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60383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E5644-1E61-4311-A31E-84CB9C7AA8A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30158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6334316"/>
            <a:ext cx="12191985" cy="6648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00">
                <a:solidFill>
                  <a:schemeClr val="bg2">
                    <a:lumMod val="25000"/>
                  </a:schemeClr>
                </a:solidFill>
              </a:defRPr>
            </a:lvl1pPr>
          </a:lstStyle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800" cap="all" baseline="0">
                <a:solidFill>
                  <a:schemeClr val="bg2">
                    <a:lumMod val="25000"/>
                  </a:schemeClr>
                </a:solidFill>
              </a:defRPr>
            </a:lvl1pPr>
          </a:lstStyle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bg2">
                    <a:lumMod val="25000"/>
                  </a:schemeClr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図 7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99344" y="6002161"/>
            <a:ext cx="1673896" cy="273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2982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</p:sldLayoutIdLst>
  <p:hf hdr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ja-JP" altLang="en-US" sz="400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株式</a:t>
            </a:r>
            <a:r>
              <a:rPr lang="ja-JP" altLang="en-US" sz="40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会社ヤマムラ製菓</a:t>
            </a:r>
            <a:r>
              <a:rPr lang="en-US" altLang="ja-JP" sz="40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/>
            </a:r>
            <a:br>
              <a:rPr lang="en-US" altLang="ja-JP" sz="40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</a:br>
            <a:r>
              <a:rPr lang="ja-JP" altLang="en-US" sz="40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会社案内</a:t>
            </a:r>
            <a:endParaRPr lang="en-US" sz="4000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ja-JP" altLang="en-US" dirty="0" smtClean="0"/>
              <a:t>おいしいお菓子でしあわせ</a:t>
            </a:r>
            <a:r>
              <a:rPr lang="ja-JP" altLang="en-US" dirty="0"/>
              <a:t>に</a:t>
            </a:r>
            <a:endParaRPr 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1527940"/>
      </p:ext>
    </p:extLst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ja-JP" altLang="en-US" b="1" spc="0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会社概要</a:t>
            </a:r>
            <a:endParaRPr lang="en-US" b="1" spc="0" dirty="0">
              <a:ln w="6600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idx="1"/>
          </p:nvPr>
        </p:nvSpPr>
        <p:spPr/>
        <p:txBody>
          <a:bodyPr numCol="2" spcCol="360000">
            <a:normAutofit/>
          </a:bodyPr>
          <a:lstStyle/>
          <a:p>
            <a:pPr marL="457200" indent="-457200">
              <a:lnSpc>
                <a:spcPct val="150000"/>
              </a:lnSpc>
              <a:buClr>
                <a:schemeClr val="accent1">
                  <a:lumMod val="50000"/>
                </a:schemeClr>
              </a:buClr>
              <a:buFont typeface="+mj-lt"/>
              <a:buAutoNum type="arabicPeriod"/>
              <a:tabLst>
                <a:tab pos="1611313" algn="l"/>
              </a:tabLst>
            </a:pPr>
            <a:r>
              <a:rPr lang="ja-JP" altLang="en-US" dirty="0" smtClean="0"/>
              <a:t>名称</a:t>
            </a:r>
            <a:r>
              <a:rPr lang="en-US" altLang="ja-JP" dirty="0" smtClean="0"/>
              <a:t>	</a:t>
            </a:r>
            <a:r>
              <a:rPr lang="ja-JP" altLang="en-US" dirty="0" smtClean="0"/>
              <a:t>株式会社ヤマムラ製菓</a:t>
            </a:r>
            <a:endParaRPr lang="en-US" altLang="ja-JP" dirty="0" smtClean="0"/>
          </a:p>
          <a:p>
            <a:pPr marL="457200" indent="-457200">
              <a:lnSpc>
                <a:spcPct val="150000"/>
              </a:lnSpc>
              <a:buClr>
                <a:schemeClr val="accent1">
                  <a:lumMod val="50000"/>
                </a:schemeClr>
              </a:buClr>
              <a:buFont typeface="+mj-lt"/>
              <a:buAutoNum type="arabicPeriod"/>
              <a:tabLst>
                <a:tab pos="1611313" algn="l"/>
              </a:tabLst>
            </a:pPr>
            <a:r>
              <a:rPr lang="ja-JP" altLang="en-US" dirty="0" smtClean="0"/>
              <a:t>設立</a:t>
            </a:r>
            <a:r>
              <a:rPr lang="en-US" altLang="ja-JP" dirty="0" smtClean="0"/>
              <a:t>	1978</a:t>
            </a:r>
            <a:r>
              <a:rPr lang="ja-JP" altLang="en-US" dirty="0" smtClean="0"/>
              <a:t>年</a:t>
            </a:r>
            <a:r>
              <a:rPr lang="en-US" altLang="ja-JP" dirty="0" smtClean="0"/>
              <a:t>4</a:t>
            </a:r>
            <a:r>
              <a:rPr lang="ja-JP" altLang="en-US" dirty="0" smtClean="0"/>
              <a:t>月</a:t>
            </a:r>
            <a:r>
              <a:rPr lang="en-US" altLang="ja-JP" dirty="0" smtClean="0"/>
              <a:t>20</a:t>
            </a:r>
            <a:r>
              <a:rPr lang="ja-JP" altLang="en-US" dirty="0" smtClean="0"/>
              <a:t>日</a:t>
            </a:r>
            <a:endParaRPr lang="en-US" altLang="ja-JP" dirty="0" smtClean="0"/>
          </a:p>
          <a:p>
            <a:pPr marL="457200" indent="-457200">
              <a:lnSpc>
                <a:spcPct val="150000"/>
              </a:lnSpc>
              <a:buClr>
                <a:schemeClr val="accent1">
                  <a:lumMod val="50000"/>
                </a:schemeClr>
              </a:buClr>
              <a:buFont typeface="+mj-lt"/>
              <a:buAutoNum type="arabicPeriod"/>
              <a:tabLst>
                <a:tab pos="1611313" algn="l"/>
              </a:tabLst>
            </a:pPr>
            <a:r>
              <a:rPr lang="ja-JP" altLang="en-US" dirty="0"/>
              <a:t>資本</a:t>
            </a:r>
            <a:r>
              <a:rPr lang="ja-JP" altLang="en-US" dirty="0" smtClean="0"/>
              <a:t>金</a:t>
            </a:r>
            <a:r>
              <a:rPr lang="en-US" altLang="ja-JP" dirty="0" smtClean="0"/>
              <a:t>	1,304,895</a:t>
            </a:r>
            <a:r>
              <a:rPr lang="ja-JP" altLang="en-US" dirty="0" smtClean="0"/>
              <a:t>千円</a:t>
            </a:r>
            <a:endParaRPr lang="en-US" altLang="ja-JP" dirty="0" smtClean="0"/>
          </a:p>
          <a:p>
            <a:pPr marL="457200" indent="-457200">
              <a:lnSpc>
                <a:spcPct val="150000"/>
              </a:lnSpc>
              <a:buClr>
                <a:schemeClr val="accent1">
                  <a:lumMod val="50000"/>
                </a:schemeClr>
              </a:buClr>
              <a:buFont typeface="+mj-lt"/>
              <a:buAutoNum type="arabicPeriod"/>
              <a:tabLst>
                <a:tab pos="1611313" algn="l"/>
              </a:tabLst>
            </a:pPr>
            <a:r>
              <a:rPr lang="ja-JP" altLang="en-US" dirty="0" smtClean="0"/>
              <a:t>事業内容</a:t>
            </a:r>
            <a:r>
              <a:rPr lang="en-US" altLang="ja-JP" dirty="0" smtClean="0"/>
              <a:t>	</a:t>
            </a:r>
            <a:r>
              <a:rPr lang="ja-JP" altLang="en-US" dirty="0" smtClean="0"/>
              <a:t>菓子の製造および販売</a:t>
            </a:r>
            <a:endParaRPr lang="en-US" altLang="ja-JP" dirty="0" smtClean="0"/>
          </a:p>
          <a:p>
            <a:pPr marL="457200" indent="-457200">
              <a:lnSpc>
                <a:spcPct val="150000"/>
              </a:lnSpc>
              <a:buClr>
                <a:schemeClr val="accent1">
                  <a:lumMod val="50000"/>
                </a:schemeClr>
              </a:buClr>
              <a:buFont typeface="+mj-lt"/>
              <a:buAutoNum type="arabicPeriod"/>
              <a:tabLst>
                <a:tab pos="1611313" algn="l"/>
              </a:tabLst>
            </a:pPr>
            <a:r>
              <a:rPr lang="ja-JP" altLang="en-US" dirty="0"/>
              <a:t>従業</a:t>
            </a:r>
            <a:r>
              <a:rPr lang="ja-JP" altLang="en-US" dirty="0" smtClean="0"/>
              <a:t>員数</a:t>
            </a:r>
            <a:r>
              <a:rPr lang="en-US" altLang="ja-JP" dirty="0" smtClean="0"/>
              <a:t>	860</a:t>
            </a:r>
            <a:r>
              <a:rPr lang="ja-JP" altLang="en-US" dirty="0" smtClean="0"/>
              <a:t>名</a:t>
            </a:r>
            <a:r>
              <a:rPr lang="ja-JP" altLang="en-US" sz="1600" dirty="0" smtClean="0"/>
              <a:t>（</a:t>
            </a:r>
            <a:r>
              <a:rPr lang="en-US" altLang="ja-JP" sz="1600" dirty="0" smtClean="0"/>
              <a:t>2015</a:t>
            </a:r>
            <a:r>
              <a:rPr lang="ja-JP" altLang="en-US" sz="1600" dirty="0" smtClean="0"/>
              <a:t>年</a:t>
            </a:r>
            <a:r>
              <a:rPr lang="en-US" altLang="ja-JP" sz="1600" dirty="0" smtClean="0"/>
              <a:t>3</a:t>
            </a:r>
            <a:r>
              <a:rPr lang="ja-JP" altLang="en-US" sz="1600" dirty="0" smtClean="0"/>
              <a:t>月</a:t>
            </a:r>
            <a:r>
              <a:rPr lang="en-US" altLang="ja-JP" sz="1600" dirty="0" smtClean="0"/>
              <a:t>31</a:t>
            </a:r>
            <a:r>
              <a:rPr lang="ja-JP" altLang="en-US" sz="1600" dirty="0" smtClean="0"/>
              <a:t>日現在）</a:t>
            </a:r>
            <a:endParaRPr lang="en-US" altLang="ja-JP" sz="1600" dirty="0" smtClean="0"/>
          </a:p>
          <a:p>
            <a:pPr marL="457200" indent="-457200">
              <a:lnSpc>
                <a:spcPct val="150000"/>
              </a:lnSpc>
              <a:buClr>
                <a:schemeClr val="accent1">
                  <a:lumMod val="50000"/>
                </a:schemeClr>
              </a:buClr>
              <a:buFont typeface="+mj-lt"/>
              <a:buAutoNum type="arabicPeriod"/>
              <a:tabLst>
                <a:tab pos="1611313" algn="l"/>
              </a:tabLst>
            </a:pPr>
            <a:r>
              <a:rPr lang="ja-JP" altLang="en-US" dirty="0" smtClean="0"/>
              <a:t>売上高</a:t>
            </a:r>
            <a:r>
              <a:rPr lang="en-US" altLang="ja-JP" dirty="0" smtClean="0"/>
              <a:t>	182</a:t>
            </a:r>
            <a:r>
              <a:rPr lang="ja-JP" altLang="en-US" dirty="0" smtClean="0"/>
              <a:t>億</a:t>
            </a:r>
            <a:r>
              <a:rPr lang="en-US" altLang="ja-JP" dirty="0" smtClean="0"/>
              <a:t>46</a:t>
            </a:r>
            <a:r>
              <a:rPr lang="ja-JP" altLang="en-US" dirty="0" smtClean="0"/>
              <a:t>百万円</a:t>
            </a:r>
            <a:r>
              <a:rPr lang="ja-JP" altLang="en-US" sz="1600" dirty="0" smtClean="0"/>
              <a:t>（</a:t>
            </a:r>
            <a:r>
              <a:rPr lang="en-US" altLang="ja-JP" sz="1600" dirty="0" smtClean="0"/>
              <a:t>2015</a:t>
            </a:r>
            <a:r>
              <a:rPr lang="ja-JP" altLang="en-US" sz="1600" dirty="0" smtClean="0"/>
              <a:t>年</a:t>
            </a:r>
            <a:r>
              <a:rPr lang="en-US" altLang="ja-JP" sz="1600" dirty="0" smtClean="0"/>
              <a:t>3</a:t>
            </a:r>
            <a:r>
              <a:rPr lang="ja-JP" altLang="en-US" sz="1600" dirty="0" smtClean="0"/>
              <a:t>月期）</a:t>
            </a:r>
            <a:endParaRPr lang="en-US" altLang="ja-JP" sz="1600" dirty="0" smtClean="0"/>
          </a:p>
          <a:p>
            <a:pPr marL="457200" indent="-457200">
              <a:lnSpc>
                <a:spcPct val="150000"/>
              </a:lnSpc>
              <a:buClr>
                <a:schemeClr val="accent1">
                  <a:lumMod val="50000"/>
                </a:schemeClr>
              </a:buClr>
              <a:buFont typeface="+mj-lt"/>
              <a:buAutoNum type="arabicPeriod"/>
            </a:pPr>
            <a:r>
              <a:rPr lang="ja-JP" altLang="en-US" dirty="0" smtClean="0"/>
              <a:t>拠点</a:t>
            </a:r>
            <a:endParaRPr lang="en-US" altLang="ja-JP" dirty="0" smtClean="0"/>
          </a:p>
          <a:p>
            <a:pPr marL="1074738" lvl="1" indent="-182563">
              <a:lnSpc>
                <a:spcPct val="150000"/>
              </a:lnSpc>
            </a:pPr>
            <a:r>
              <a:rPr lang="ja-JP" altLang="en-US" dirty="0" smtClean="0"/>
              <a:t>工場</a:t>
            </a:r>
            <a:r>
              <a:rPr lang="en-US" altLang="ja-JP" dirty="0" smtClean="0"/>
              <a:t>	6</a:t>
            </a:r>
            <a:r>
              <a:rPr lang="ja-JP" altLang="en-US" dirty="0"/>
              <a:t>ヶ</a:t>
            </a:r>
            <a:r>
              <a:rPr lang="ja-JP" altLang="en-US" dirty="0" smtClean="0"/>
              <a:t>所</a:t>
            </a:r>
            <a:endParaRPr lang="en-US" altLang="ja-JP" dirty="0" smtClean="0"/>
          </a:p>
          <a:p>
            <a:pPr marL="1074738" lvl="1" indent="-182563">
              <a:lnSpc>
                <a:spcPct val="150000"/>
              </a:lnSpc>
            </a:pPr>
            <a:r>
              <a:rPr lang="ja-JP" altLang="en-US" dirty="0" smtClean="0"/>
              <a:t>営業所</a:t>
            </a:r>
            <a:r>
              <a:rPr lang="en-US" altLang="ja-JP" dirty="0" smtClean="0"/>
              <a:t>	15</a:t>
            </a:r>
            <a:r>
              <a:rPr lang="ja-JP" altLang="en-US" dirty="0" smtClean="0"/>
              <a:t>ヶ所</a:t>
            </a:r>
            <a:endParaRPr lang="en-US" altLang="ja-JP" dirty="0" smtClean="0"/>
          </a:p>
          <a:p>
            <a:pPr marL="457200" indent="-457200">
              <a:lnSpc>
                <a:spcPct val="150000"/>
              </a:lnSpc>
              <a:buClr>
                <a:schemeClr val="accent1">
                  <a:lumMod val="50000"/>
                </a:schemeClr>
              </a:buClr>
              <a:buFont typeface="+mj-lt"/>
              <a:buAutoNum type="arabicPeriod"/>
            </a:pPr>
            <a:r>
              <a:rPr lang="ja-JP" altLang="en-US" dirty="0" smtClean="0"/>
              <a:t>関連会社</a:t>
            </a:r>
            <a:endParaRPr lang="en-US" altLang="ja-JP" dirty="0" smtClean="0"/>
          </a:p>
          <a:p>
            <a:pPr marL="1074738" lvl="1" indent="-182563">
              <a:lnSpc>
                <a:spcPct val="150000"/>
              </a:lnSpc>
            </a:pPr>
            <a:r>
              <a:rPr lang="ja-JP" altLang="en-US" dirty="0"/>
              <a:t>株式</a:t>
            </a:r>
            <a:r>
              <a:rPr lang="ja-JP" altLang="en-US" dirty="0" smtClean="0"/>
              <a:t>会社ヤマムラ産業</a:t>
            </a:r>
            <a:endParaRPr lang="en-US" altLang="ja-JP" dirty="0" smtClean="0"/>
          </a:p>
          <a:p>
            <a:pPr marL="1074738" lvl="1" indent="-182563">
              <a:lnSpc>
                <a:spcPct val="150000"/>
              </a:lnSpc>
            </a:pPr>
            <a:r>
              <a:rPr lang="ja-JP" altLang="en-US" dirty="0"/>
              <a:t>株式</a:t>
            </a:r>
            <a:r>
              <a:rPr lang="ja-JP" altLang="en-US" dirty="0" smtClean="0"/>
              <a:t>会社ヤマムラフード</a:t>
            </a:r>
            <a:endParaRPr lang="en-US" dirty="0"/>
          </a:p>
        </p:txBody>
      </p:sp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(c)2015 YAMAMURASEIKA CO., LTD.</a:t>
            </a:r>
            <a:endParaRPr 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8922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レトロスペクト">
  <a:themeElements>
    <a:clrScheme name="デザート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レトロスペクト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レトロスペクト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BAB94BD4-5D6D-4148-AB57-A4CCF1FD4E0C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226</TotalTime>
  <Words>30</Words>
  <Application>Microsoft Office PowerPoint</Application>
  <PresentationFormat>ワイド画面</PresentationFormat>
  <Paragraphs>21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8" baseType="lpstr">
      <vt:lpstr>HGP創英角ｺﾞｼｯｸUB</vt:lpstr>
      <vt:lpstr>ＭＳ Ｐゴシック</vt:lpstr>
      <vt:lpstr>游ゴシック</vt:lpstr>
      <vt:lpstr>Calibri</vt:lpstr>
      <vt:lpstr>Calibri Light</vt:lpstr>
      <vt:lpstr>レトロスペクト</vt:lpstr>
      <vt:lpstr>株式会社ヤマムラ製菓 会社案内</vt:lpstr>
      <vt:lpstr>会社概要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株式会社ヤマムラ製菓 会社案内</dc:title>
  <dc:creator>Taro Gihyo</dc:creator>
  <cp:lastModifiedBy>Taro Gihyo</cp:lastModifiedBy>
  <cp:revision>24</cp:revision>
  <dcterms:created xsi:type="dcterms:W3CDTF">2015-07-20T07:09:42Z</dcterms:created>
  <dcterms:modified xsi:type="dcterms:W3CDTF">2015-09-15T00:02:05Z</dcterms:modified>
</cp:coreProperties>
</file>