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4028" r:id="rId1"/>
  </p:sldMasterIdLst>
  <p:sldIdLst>
    <p:sldId id="256" r:id="rId2"/>
    <p:sldId id="257" r:id="rId3"/>
    <p:sldId id="263" r:id="rId4"/>
    <p:sldId id="262" r:id="rId5"/>
    <p:sldId id="258" r:id="rId6"/>
    <p:sldId id="259" r:id="rId7"/>
    <p:sldId id="260" r:id="rId8"/>
    <p:sldId id="261" r:id="rId9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淡色スタイル 2 - アクセント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125E5076-3810-47DD-B79F-674D7AD40C01}" styleName="濃色スタイル 1 - アクセント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D113A9D2-9D6B-4929-AA2D-F23B5EE8CBE7}" styleName="テーマ スタイル 2 - アクセント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69CF1AB2-1976-4502-BF36-3FF5EA218861}" styleName="中間スタイル 4 - アクセント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8" d="100"/>
          <a:sy n="78" d="100"/>
        </p:scale>
        <p:origin x="45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導入企業数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tint val="60000"/>
                    <a:satMod val="100000"/>
                    <a:lumMod val="110000"/>
                  </a:schemeClr>
                </a:gs>
                <a:gs pos="100000">
                  <a:schemeClr val="accent1">
                    <a:tint val="70000"/>
                    <a:satMod val="100000"/>
                    <a:lumMod val="100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accent1">
                  <a:shade val="95000"/>
                </a:schemeClr>
              </a:solidFill>
              <a:round/>
            </a:ln>
            <a:effectLst/>
          </c:spPr>
          <c:invertIfNegative val="0"/>
          <c:dLbls>
            <c:dLbl>
              <c:idx val="5"/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6776-4BF2-B897-E010F8E67DC7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3200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Sheet1!$A$2:$A$7</c:f>
              <c:numCache>
                <c:formatCode>General</c:formatCode>
                <c:ptCount val="6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  <c:pt idx="5">
                  <c:v>2015</c:v>
                </c:pt>
              </c:numCache>
            </c:numRef>
          </c:cat>
          <c:val>
            <c:numRef>
              <c:f>Sheet1!$B$2:$B$7</c:f>
              <c:numCache>
                <c:formatCode>General</c:formatCode>
                <c:ptCount val="6"/>
                <c:pt idx="0">
                  <c:v>45</c:v>
                </c:pt>
                <c:pt idx="1">
                  <c:v>70</c:v>
                </c:pt>
                <c:pt idx="2">
                  <c:v>108</c:v>
                </c:pt>
                <c:pt idx="3">
                  <c:v>143</c:v>
                </c:pt>
                <c:pt idx="4">
                  <c:v>182</c:v>
                </c:pt>
                <c:pt idx="5">
                  <c:v>235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FD6-40CE-9FF9-F4853886895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499415128"/>
        <c:axId val="499415456"/>
      </c:barChart>
      <c:lineChart>
        <c:grouping val="stacked"/>
        <c:varyColors val="0"/>
        <c:ser>
          <c:idx val="1"/>
          <c:order val="1"/>
          <c:tx>
            <c:strRef>
              <c:f>Sheet1!$C$1</c:f>
              <c:strCache>
                <c:ptCount val="1"/>
                <c:pt idx="0">
                  <c:v>ダウンロード数</c:v>
                </c:pt>
              </c:strCache>
            </c:strRef>
          </c:tx>
          <c:spPr>
            <a:ln w="63500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12"/>
            <c:spPr>
              <a:gradFill rotWithShape="1">
                <a:gsLst>
                  <a:gs pos="0">
                    <a:schemeClr val="accent2">
                      <a:tint val="60000"/>
                      <a:satMod val="100000"/>
                      <a:lumMod val="110000"/>
                    </a:schemeClr>
                  </a:gs>
                  <a:gs pos="100000">
                    <a:schemeClr val="accent2">
                      <a:tint val="70000"/>
                      <a:satMod val="100000"/>
                      <a:lumMod val="100000"/>
                    </a:schemeClr>
                  </a:gs>
                </a:gsLst>
                <a:lin ang="5400000" scaled="0"/>
              </a:gradFill>
              <a:ln w="9525" cap="flat" cmpd="sng" algn="ctr">
                <a:solidFill>
                  <a:schemeClr val="accent2">
                    <a:shade val="95000"/>
                  </a:schemeClr>
                </a:solidFill>
                <a:round/>
              </a:ln>
              <a:effectLst/>
            </c:spPr>
          </c:marker>
          <c:cat>
            <c:numRef>
              <c:f>Sheet1!$A$2:$A$7</c:f>
              <c:numCache>
                <c:formatCode>General</c:formatCode>
                <c:ptCount val="6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  <c:pt idx="5">
                  <c:v>2015</c:v>
                </c:pt>
              </c:numCache>
            </c:numRef>
          </c:cat>
          <c:val>
            <c:numRef>
              <c:f>Sheet1!$C$2:$C$7</c:f>
              <c:numCache>
                <c:formatCode>General</c:formatCode>
                <c:ptCount val="6"/>
                <c:pt idx="0">
                  <c:v>8100</c:v>
                </c:pt>
                <c:pt idx="1">
                  <c:v>12000</c:v>
                </c:pt>
                <c:pt idx="2">
                  <c:v>21500</c:v>
                </c:pt>
                <c:pt idx="3">
                  <c:v>26100</c:v>
                </c:pt>
                <c:pt idx="4">
                  <c:v>31200</c:v>
                </c:pt>
                <c:pt idx="5">
                  <c:v>41300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1FD6-40CE-9FF9-F4853886895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501901968"/>
        <c:axId val="496331280"/>
      </c:lineChart>
      <c:catAx>
        <c:axId val="49941512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499415456"/>
        <c:crosses val="autoZero"/>
        <c:auto val="1"/>
        <c:lblAlgn val="ctr"/>
        <c:lblOffset val="100"/>
        <c:noMultiLvlLbl val="0"/>
      </c:catAx>
      <c:valAx>
        <c:axId val="499415456"/>
        <c:scaling>
          <c:orientation val="minMax"/>
          <c:max val="4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eaVert" wrap="square" anchor="ctr" anchorCtr="1"/>
              <a:lstStyle/>
              <a:p>
                <a:pPr>
                  <a:defRPr sz="2000" b="0" i="0" u="none" strike="noStrike" kern="1200" cap="all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ja-JP"/>
                  <a:t>導入企業数（社）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eaVert" wrap="square" anchor="ctr" anchorCtr="1"/>
            <a:lstStyle/>
            <a:p>
              <a:pPr>
                <a:defRPr sz="2000" b="0" i="0" u="none" strike="noStrike" kern="1200" cap="all" baseline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ja-JP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499415128"/>
        <c:crosses val="autoZero"/>
        <c:crossBetween val="between"/>
      </c:valAx>
      <c:valAx>
        <c:axId val="496331280"/>
        <c:scaling>
          <c:orientation val="minMax"/>
        </c:scaling>
        <c:delete val="0"/>
        <c:axPos val="r"/>
        <c:title>
          <c:tx>
            <c:rich>
              <a:bodyPr rot="0" spcFirstLastPara="1" vertOverflow="ellipsis" vert="eaVert" wrap="square" anchor="ctr" anchorCtr="1"/>
              <a:lstStyle/>
              <a:p>
                <a:pPr>
                  <a:defRPr sz="2000" b="0" i="0" u="none" strike="noStrike" kern="1200" cap="all" baseline="0">
                    <a:solidFill>
                      <a:schemeClr val="accent2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ja-JP">
                    <a:solidFill>
                      <a:schemeClr val="accent2"/>
                    </a:solidFill>
                  </a:rPr>
                  <a:t>ダウンロード数（回）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eaVert" wrap="square" anchor="ctr" anchorCtr="1"/>
            <a:lstStyle/>
            <a:p>
              <a:pPr>
                <a:defRPr sz="2000" b="0" i="0" u="none" strike="noStrike" kern="1200" cap="all" baseline="0">
                  <a:solidFill>
                    <a:schemeClr val="accent2"/>
                  </a:solidFill>
                  <a:latin typeface="+mn-lt"/>
                  <a:ea typeface="+mn-ea"/>
                  <a:cs typeface="+mn-cs"/>
                </a:defRPr>
              </a:pPr>
              <a:endParaRPr lang="ja-JP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501901968"/>
        <c:crosses val="max"/>
        <c:crossBetween val="between"/>
      </c:valAx>
      <c:catAx>
        <c:axId val="501901968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496331280"/>
        <c:crosses val="autoZero"/>
        <c:auto val="1"/>
        <c:lblAlgn val="ctr"/>
        <c:lblOffset val="100"/>
        <c:noMultiLvlLbl val="0"/>
      </c:cat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2000"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25">
  <cs:axisTitle>
    <cs:lnRef idx="0"/>
    <cs:fillRef idx="0"/>
    <cs:effectRef idx="0"/>
    <cs:fontRef idx="minor">
      <a:schemeClr val="tx1">
        <a:lumMod val="50000"/>
        <a:lumOff val="50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50000"/>
        <a:lumOff val="50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>
  <cs:dataPoint3D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3D>
  <cs:dataPointLine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158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Marker>
  <cs:dataPointMarkerLayout symbol="circle" size="5"/>
  <cs:dataPointWireframe>
    <cs:lnRef idx="0">
      <cs:styleClr val="auto"/>
    </cs:lnRef>
    <cs:fillRef idx="2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50000"/>
        <a:lumOff val="50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75000"/>
            <a:lumOff val="2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75000"/>
            <a:lumOff val="25000"/>
          </a:schemeClr>
        </a:solidFill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75000"/>
            <a:lumOff val="25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50000"/>
        <a:lumOff val="50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1">
        <a:lumMod val="50000"/>
        <a:lumOff val="50000"/>
      </a:schemeClr>
    </cs:fontRef>
    <cs:defRPr sz="1862" kern="1200" cap="none" spc="20" baseline="0"/>
  </cs:title>
  <cs:trendline>
    <cs:lnRef idx="0">
      <cs:styleClr val="auto"/>
    </cs:lnRef>
    <cs:fillRef idx="2"/>
    <cs:effectRef idx="0"/>
    <cs:fontRef idx="minor">
      <a:schemeClr val="dk1"/>
    </cs:fontRef>
    <cs:spPr>
      <a:ln w="952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50000"/>
            <a:lumOff val="50000"/>
          </a:schemeClr>
        </a:solidFill>
      </a:ln>
    </cs:spPr>
  </cs:upBar>
  <cs:valueAxis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242851"/>
            <a:ext cx="8968084" cy="275942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1716" y="4243845"/>
            <a:ext cx="3077108" cy="27694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2590078"/>
            <a:ext cx="8968085" cy="1660332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9111715" y="2590078"/>
            <a:ext cx="3077109" cy="16603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0322" y="2733709"/>
            <a:ext cx="8144134" cy="1373070"/>
          </a:xfrm>
        </p:spPr>
        <p:txBody>
          <a:bodyPr anchor="b">
            <a:noAutofit/>
          </a:bodyPr>
          <a:lstStyle>
            <a:lvl1pPr algn="r">
              <a:defRPr sz="54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0322" y="4394039"/>
            <a:ext cx="8144134" cy="1117687"/>
          </a:xfrm>
        </p:spPr>
        <p:txBody>
          <a:bodyPr>
            <a:normAutofit/>
          </a:bodyPr>
          <a:lstStyle>
            <a:lvl1pPr marL="0" indent="0" algn="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E7CD1-5918-4ACE-9249-7840E3D66324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255346" y="2750337"/>
            <a:ext cx="1171888" cy="1356442"/>
          </a:xfrm>
        </p:spPr>
        <p:txBody>
          <a:bodyPr/>
          <a:lstStyle/>
          <a:p>
            <a:fld id="{EAD3CEBC-5FD0-491A-AE23-7E8DB6A11AD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196120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4711616"/>
            <a:ext cx="9613859" cy="453051"/>
          </a:xfrm>
        </p:spPr>
        <p:txBody>
          <a:bodyPr anchor="b">
            <a:normAutofit/>
          </a:bodyPr>
          <a:lstStyle>
            <a:lvl1pPr>
              <a:defRPr sz="24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0322" y="609597"/>
            <a:ext cx="9613859" cy="3589575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19" y="5169583"/>
            <a:ext cx="9613862" cy="62297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E7CD1-5918-4ACE-9249-7840E3D66324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309"/>
            <a:ext cx="1154151" cy="1090789"/>
          </a:xfrm>
        </p:spPr>
        <p:txBody>
          <a:bodyPr/>
          <a:lstStyle/>
          <a:p>
            <a:fld id="{EAD3CEBC-5FD0-491A-AE23-7E8DB6A11AD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195995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609597"/>
            <a:ext cx="9613858" cy="3592750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E7CD1-5918-4ACE-9249-7840E3D66324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615"/>
            <a:ext cx="1154151" cy="1090789"/>
          </a:xfrm>
        </p:spPr>
        <p:txBody>
          <a:bodyPr/>
          <a:lstStyle/>
          <a:p>
            <a:fld id="{EAD3CEBC-5FD0-491A-AE23-7E8DB6A11AD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6630048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3" name="Picture 12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7856" y="609598"/>
            <a:ext cx="8718877" cy="3036061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402288" y="3653379"/>
            <a:ext cx="815657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E7CD1-5918-4ACE-9249-7840E3D66324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EAD3CEBC-5FD0-491A-AE23-7E8DB6A11AD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6" name="TextBox 15"/>
          <p:cNvSpPr txBox="1"/>
          <p:nvPr/>
        </p:nvSpPr>
        <p:spPr>
          <a:xfrm>
            <a:off x="583572" y="74811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9662809" y="30335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88339199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0" name="Picture 9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Rectangle 11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4711615"/>
            <a:ext cx="9613862" cy="5885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0" y="5300149"/>
            <a:ext cx="9613862" cy="50225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E7CD1-5918-4ACE-9249-7840E3D66324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EAD3CEBC-5FD0-491A-AE23-7E8DB6A11AD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6131584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4" name="Picture 13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" name="Rectangle 16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69222" y="753228"/>
            <a:ext cx="9624960" cy="1080938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60946" y="2336873"/>
            <a:ext cx="307003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0322" y="3022673"/>
            <a:ext cx="3049702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56025" y="233687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945470" y="3022673"/>
            <a:ext cx="306324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24156" y="2336873"/>
            <a:ext cx="30700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224156" y="3022673"/>
            <a:ext cx="3070025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E7CD1-5918-4ACE-9249-7840E3D66324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D3CEBC-5FD0-491A-AE23-7E8DB6A11AD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4471803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つの画像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0322" y="753228"/>
            <a:ext cx="9613860" cy="1080938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0318" y="4297503"/>
            <a:ext cx="30497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0318" y="2336873"/>
            <a:ext cx="30497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0318" y="4873765"/>
            <a:ext cx="3049705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45471" y="429750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945470" y="2336873"/>
            <a:ext cx="3063240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944117" y="4873764"/>
            <a:ext cx="3067297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30678" y="4297503"/>
            <a:ext cx="30635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230677" y="2336873"/>
            <a:ext cx="30635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230553" y="4873762"/>
            <a:ext cx="3067563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E7CD1-5918-4ACE-9249-7840E3D66324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D3CEBC-5FD0-491A-AE23-7E8DB6A11AD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9609039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E7CD1-5918-4ACE-9249-7840E3D66324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D3CEBC-5FD0-491A-AE23-7E8DB6A11AD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9305693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 rot="5400000">
            <a:off x="8116207" y="1869395"/>
            <a:ext cx="5106988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 rot="5400000">
            <a:off x="9868202" y="5372403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129231" y="609597"/>
            <a:ext cx="1073802" cy="4353760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0322" y="609597"/>
            <a:ext cx="8870004" cy="5326589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07126" y="5936187"/>
            <a:ext cx="2743200" cy="365125"/>
          </a:xfrm>
        </p:spPr>
        <p:txBody>
          <a:bodyPr/>
          <a:lstStyle/>
          <a:p>
            <a:fld id="{2E3E7CD1-5918-4ACE-9249-7840E3D66324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0321" y="5936188"/>
            <a:ext cx="6126805" cy="365125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097550" y="5398633"/>
            <a:ext cx="1154151" cy="1090789"/>
          </a:xfrm>
        </p:spPr>
        <p:txBody>
          <a:bodyPr anchor="t"/>
          <a:lstStyle>
            <a:lvl1pPr algn="ctr">
              <a:defRPr/>
            </a:lvl1pPr>
          </a:lstStyle>
          <a:p>
            <a:fld id="{EAD3CEBC-5FD0-491A-AE23-7E8DB6A11AD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627294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E7CD1-5918-4ACE-9249-7840E3D66324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D3CEBC-5FD0-491A-AE23-7E8DB6A11AD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181778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4086907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4" y="4087901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-2" y="2726267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5" y="2726267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2869895"/>
            <a:ext cx="9613860" cy="1090788"/>
          </a:xfrm>
        </p:spPr>
        <p:txBody>
          <a:bodyPr anchor="ctr">
            <a:normAutofit/>
          </a:bodyPr>
          <a:lstStyle>
            <a:lvl1pPr algn="r">
              <a:defRPr sz="3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2" y="4232171"/>
            <a:ext cx="9613860" cy="1704017"/>
          </a:xfrm>
        </p:spPr>
        <p:txBody>
          <a:bodyPr>
            <a:normAutofit/>
          </a:bodyPr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E7CD1-5918-4ACE-9249-7840E3D66324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729455" y="2869895"/>
            <a:ext cx="1154151" cy="1090789"/>
          </a:xfrm>
        </p:spPr>
        <p:txBody>
          <a:bodyPr/>
          <a:lstStyle/>
          <a:p>
            <a:fld id="{EAD3CEBC-5FD0-491A-AE23-7E8DB6A11AD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306270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0320" y="2336873"/>
            <a:ext cx="4698358" cy="3599316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94123" y="2336873"/>
            <a:ext cx="4700058" cy="3599316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E7CD1-5918-4ACE-9249-7840E3D66324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D3CEBC-5FD0-491A-AE23-7E8DB6A11AD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840897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1" name="Picture 10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Rectangle 12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753229"/>
            <a:ext cx="9613863" cy="1080937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6350" y="2336873"/>
            <a:ext cx="4472327" cy="69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0322" y="3030008"/>
            <a:ext cx="4698355" cy="2906179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820154" y="2336873"/>
            <a:ext cx="4474028" cy="69207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94123" y="3030008"/>
            <a:ext cx="4700059" cy="2906179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E7CD1-5918-4ACE-9249-7840E3D66324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D3CEBC-5FD0-491A-AE23-7E8DB6A11AD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602752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7" name="Picture 6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E7CD1-5918-4ACE-9249-7840E3D66324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D3CEBC-5FD0-491A-AE23-7E8DB6A11AD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719500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D-ShadowShort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E7CD1-5918-4ACE-9249-7840E3D66324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D3CEBC-5FD0-491A-AE23-7E8DB6A11AD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734949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1" y="753227"/>
            <a:ext cx="9613859" cy="108094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85846" y="2336873"/>
            <a:ext cx="5608336" cy="3599313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2336872"/>
            <a:ext cx="3790078" cy="359931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E7CD1-5918-4ACE-9249-7840E3D66324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D3CEBC-5FD0-491A-AE23-7E8DB6A11AD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033758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3" y="753228"/>
            <a:ext cx="9613857" cy="1080938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68333" y="2336874"/>
            <a:ext cx="5425849" cy="3599312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3" y="2336873"/>
            <a:ext cx="3876256" cy="3599315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E7CD1-5918-4ACE-9249-7840E3D66324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D3CEBC-5FD0-491A-AE23-7E8DB6A11AD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436210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ashOverlay-FullResolve.png"/>
          <p:cNvPicPr>
            <a:picLocks noChangeAspect="1"/>
          </p:cNvPicPr>
          <p:nvPr/>
        </p:nvPicPr>
        <p:blipFill>
          <a:blip r:embed="rId19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0321" y="753228"/>
            <a:ext cx="9613861" cy="1080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1" y="2336873"/>
            <a:ext cx="9613861" cy="35993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0981" y="593618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3E7CD1-5918-4ACE-9249-7840E3D66324}" type="datetimeFigureOut">
              <a:rPr kumimoji="1" lang="ja-JP" altLang="en-US" smtClean="0"/>
              <a:t>2016/4/21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0321" y="5936188"/>
            <a:ext cx="68706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29455" y="753227"/>
            <a:ext cx="1154151" cy="10907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D3CEBC-5FD0-491A-AE23-7E8DB6A11AD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9808253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4029" r:id="rId1"/>
    <p:sldLayoutId id="2147484030" r:id="rId2"/>
    <p:sldLayoutId id="2147484031" r:id="rId3"/>
    <p:sldLayoutId id="2147484032" r:id="rId4"/>
    <p:sldLayoutId id="2147484033" r:id="rId5"/>
    <p:sldLayoutId id="2147484034" r:id="rId6"/>
    <p:sldLayoutId id="2147484035" r:id="rId7"/>
    <p:sldLayoutId id="2147484036" r:id="rId8"/>
    <p:sldLayoutId id="2147484037" r:id="rId9"/>
    <p:sldLayoutId id="2147484038" r:id="rId10"/>
    <p:sldLayoutId id="2147484039" r:id="rId11"/>
    <p:sldLayoutId id="2147484040" r:id="rId12"/>
    <p:sldLayoutId id="2147484041" r:id="rId13"/>
    <p:sldLayoutId id="2147484042" r:id="rId14"/>
    <p:sldLayoutId id="2147484043" r:id="rId15"/>
    <p:sldLayoutId id="2147484044" r:id="rId16"/>
    <p:sldLayoutId id="2147484045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 smtClean="0"/>
              <a:t>情報</a:t>
            </a:r>
            <a:r>
              <a:rPr kumimoji="1" lang="ja-JP" altLang="en-US" smtClean="0"/>
              <a:t>管理アプリ紹介資料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 smtClean="0"/>
              <a:t>企画部　渡辺大輔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194528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概要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kumimoji="1" lang="ja-JP" altLang="en-US" sz="3200" dirty="0" smtClean="0"/>
              <a:t>スマートフォン対応アプリ</a:t>
            </a:r>
            <a:endParaRPr kumimoji="1" lang="en-US" altLang="ja-JP" sz="3200" dirty="0" smtClean="0"/>
          </a:p>
          <a:p>
            <a:r>
              <a:rPr lang="ja-JP" altLang="en-US" sz="3200" dirty="0" smtClean="0"/>
              <a:t>ログイン</a:t>
            </a:r>
            <a:r>
              <a:rPr lang="ja-JP" altLang="en-US" sz="3200" dirty="0"/>
              <a:t>機能</a:t>
            </a:r>
            <a:endParaRPr lang="en-US" altLang="ja-JP" sz="3200" dirty="0" smtClean="0"/>
          </a:p>
          <a:p>
            <a:r>
              <a:rPr kumimoji="1" lang="ja-JP" altLang="en-US" sz="3200" dirty="0" smtClean="0"/>
              <a:t>メモ機能</a:t>
            </a:r>
            <a:endParaRPr kumimoji="1" lang="en-US" altLang="ja-JP" sz="3200" dirty="0" smtClean="0"/>
          </a:p>
          <a:p>
            <a:r>
              <a:rPr lang="ja-JP" altLang="en-US" sz="3200" dirty="0" smtClean="0"/>
              <a:t>印刷</a:t>
            </a:r>
            <a:r>
              <a:rPr lang="ja-JP" altLang="en-US" sz="3200" dirty="0"/>
              <a:t>機能</a:t>
            </a:r>
            <a:endParaRPr kumimoji="1" lang="en-US" altLang="ja-JP" sz="3200" dirty="0" smtClean="0"/>
          </a:p>
          <a:p>
            <a:r>
              <a:rPr lang="ja-JP" altLang="en-US" sz="3200" dirty="0" smtClean="0"/>
              <a:t>パソコンとの連携</a:t>
            </a:r>
            <a:endParaRPr kumimoji="1" lang="en-US" altLang="ja-JP" sz="3200" dirty="0" smtClean="0"/>
          </a:p>
          <a:p>
            <a:endParaRPr kumimoji="1" lang="ja-JP" altLang="en-US" sz="3200" dirty="0"/>
          </a:p>
        </p:txBody>
      </p:sp>
    </p:spTree>
    <p:extLst>
      <p:ext uri="{BB962C8B-B14F-4D97-AF65-F5344CB8AC3E}">
        <p14:creationId xmlns:p14="http://schemas.microsoft.com/office/powerpoint/2010/main" val="1119222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機能対応状況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94615640"/>
              </p:ext>
            </p:extLst>
          </p:nvPr>
        </p:nvGraphicFramePr>
        <p:xfrm>
          <a:off x="681038" y="2336800"/>
          <a:ext cx="9613900" cy="1854200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2403475">
                  <a:extLst>
                    <a:ext uri="{9D8B030D-6E8A-4147-A177-3AD203B41FA5}">
                      <a16:colId xmlns:a16="http://schemas.microsoft.com/office/drawing/2014/main" val="1481668030"/>
                    </a:ext>
                  </a:extLst>
                </a:gridCol>
                <a:gridCol w="2403475">
                  <a:extLst>
                    <a:ext uri="{9D8B030D-6E8A-4147-A177-3AD203B41FA5}">
                      <a16:colId xmlns:a16="http://schemas.microsoft.com/office/drawing/2014/main" val="1838872150"/>
                    </a:ext>
                  </a:extLst>
                </a:gridCol>
                <a:gridCol w="2403475">
                  <a:extLst>
                    <a:ext uri="{9D8B030D-6E8A-4147-A177-3AD203B41FA5}">
                      <a16:colId xmlns:a16="http://schemas.microsoft.com/office/drawing/2014/main" val="2395355666"/>
                    </a:ext>
                  </a:extLst>
                </a:gridCol>
                <a:gridCol w="2403475">
                  <a:extLst>
                    <a:ext uri="{9D8B030D-6E8A-4147-A177-3AD203B41FA5}">
                      <a16:colId xmlns:a16="http://schemas.microsoft.com/office/drawing/2014/main" val="369703988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Power</a:t>
                      </a:r>
                      <a:r>
                        <a:rPr kumimoji="1" lang="ja-JP" altLang="en-US" dirty="0" smtClean="0"/>
                        <a:t>１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Power2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Power3</a:t>
                      </a:r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8359213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ログイン機能</a:t>
                      </a:r>
                      <a:endParaRPr kumimoji="1" lang="ja-JP" altLang="en-US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○</a:t>
                      </a:r>
                      <a:endParaRPr kumimoji="1" lang="ja-JP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102365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メモ機能</a:t>
                      </a:r>
                      <a:endParaRPr kumimoji="1" lang="ja-JP" alt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dirty="0" smtClean="0"/>
                        <a:t>○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－</a:t>
                      </a:r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8811723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印刷機能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dirty="0" smtClean="0"/>
                        <a:t>○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dirty="0" smtClean="0"/>
                        <a:t>△</a:t>
                      </a:r>
                      <a:r>
                        <a:rPr kumimoji="1" lang="en-US" altLang="ja-JP" dirty="0" smtClean="0"/>
                        <a:t>※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dirty="0" smtClean="0"/>
                        <a:t>－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426889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パソコンとの連携</a:t>
                      </a:r>
                      <a:endParaRPr kumimoji="1" lang="ja-JP" altLang="en-US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dirty="0" smtClean="0"/>
                        <a:t>○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51502153"/>
                  </a:ext>
                </a:extLst>
              </a:tr>
            </a:tbl>
          </a:graphicData>
        </a:graphic>
      </p:graphicFrame>
      <p:sp>
        <p:nvSpPr>
          <p:cNvPr id="5" name="テキスト ボックス 4"/>
          <p:cNvSpPr txBox="1"/>
          <p:nvPr/>
        </p:nvSpPr>
        <p:spPr>
          <a:xfrm>
            <a:off x="680321" y="4508968"/>
            <a:ext cx="70338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※</a:t>
            </a:r>
            <a:r>
              <a:rPr lang="ja-JP" altLang="en-US" dirty="0" smtClean="0"/>
              <a:t>専用アプリのインストールが必要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0606054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利用イメージ</a:t>
            </a:r>
            <a:endParaRPr kumimoji="1" lang="ja-JP" altLang="en-US" dirty="0"/>
          </a:p>
        </p:txBody>
      </p:sp>
      <p:sp>
        <p:nvSpPr>
          <p:cNvPr id="4" name="雲 3"/>
          <p:cNvSpPr/>
          <p:nvPr/>
        </p:nvSpPr>
        <p:spPr>
          <a:xfrm>
            <a:off x="4318212" y="2953266"/>
            <a:ext cx="3565399" cy="2408020"/>
          </a:xfrm>
          <a:prstGeom prst="cloud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" name="フリーフォーム 16"/>
          <p:cNvSpPr/>
          <p:nvPr/>
        </p:nvSpPr>
        <p:spPr>
          <a:xfrm>
            <a:off x="2118089" y="2501832"/>
            <a:ext cx="768096" cy="1271665"/>
          </a:xfrm>
          <a:custGeom>
            <a:avLst/>
            <a:gdLst>
              <a:gd name="connsiteX0" fmla="*/ 384048 w 768096"/>
              <a:gd name="connsiteY0" fmla="*/ 0 h 1271665"/>
              <a:gd name="connsiteX1" fmla="*/ 719328 w 768096"/>
              <a:gd name="connsiteY1" fmla="*/ 335280 h 1271665"/>
              <a:gd name="connsiteX2" fmla="*/ 571506 w 768096"/>
              <a:gd name="connsiteY2" fmla="*/ 613300 h 1271665"/>
              <a:gd name="connsiteX3" fmla="*/ 554976 w 768096"/>
              <a:gd name="connsiteY3" fmla="*/ 622272 h 1271665"/>
              <a:gd name="connsiteX4" fmla="*/ 569911 w 768096"/>
              <a:gd name="connsiteY4" fmla="*/ 626908 h 1271665"/>
              <a:gd name="connsiteX5" fmla="*/ 768096 w 768096"/>
              <a:gd name="connsiteY5" fmla="*/ 925900 h 1271665"/>
              <a:gd name="connsiteX6" fmla="*/ 768096 w 768096"/>
              <a:gd name="connsiteY6" fmla="*/ 1271665 h 1271665"/>
              <a:gd name="connsiteX7" fmla="*/ 0 w 768096"/>
              <a:gd name="connsiteY7" fmla="*/ 1271665 h 1271665"/>
              <a:gd name="connsiteX8" fmla="*/ 0 w 768096"/>
              <a:gd name="connsiteY8" fmla="*/ 925900 h 1271665"/>
              <a:gd name="connsiteX9" fmla="*/ 198185 w 768096"/>
              <a:gd name="connsiteY9" fmla="*/ 626908 h 1271665"/>
              <a:gd name="connsiteX10" fmla="*/ 213121 w 768096"/>
              <a:gd name="connsiteY10" fmla="*/ 622272 h 1271665"/>
              <a:gd name="connsiteX11" fmla="*/ 196590 w 768096"/>
              <a:gd name="connsiteY11" fmla="*/ 613300 h 1271665"/>
              <a:gd name="connsiteX12" fmla="*/ 48768 w 768096"/>
              <a:gd name="connsiteY12" fmla="*/ 335280 h 1271665"/>
              <a:gd name="connsiteX13" fmla="*/ 384048 w 768096"/>
              <a:gd name="connsiteY13" fmla="*/ 0 h 12716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68096" h="1271665">
                <a:moveTo>
                  <a:pt x="384048" y="0"/>
                </a:moveTo>
                <a:cubicBezTo>
                  <a:pt x="569218" y="0"/>
                  <a:pt x="719328" y="150110"/>
                  <a:pt x="719328" y="335280"/>
                </a:cubicBezTo>
                <a:cubicBezTo>
                  <a:pt x="719328" y="451011"/>
                  <a:pt x="660691" y="553047"/>
                  <a:pt x="571506" y="613300"/>
                </a:cubicBezTo>
                <a:lnTo>
                  <a:pt x="554976" y="622272"/>
                </a:lnTo>
                <a:lnTo>
                  <a:pt x="569911" y="626908"/>
                </a:lnTo>
                <a:cubicBezTo>
                  <a:pt x="686376" y="676169"/>
                  <a:pt x="768096" y="791491"/>
                  <a:pt x="768096" y="925900"/>
                </a:cubicBezTo>
                <a:lnTo>
                  <a:pt x="768096" y="1271665"/>
                </a:lnTo>
                <a:lnTo>
                  <a:pt x="0" y="1271665"/>
                </a:lnTo>
                <a:lnTo>
                  <a:pt x="0" y="925900"/>
                </a:lnTo>
                <a:cubicBezTo>
                  <a:pt x="0" y="791491"/>
                  <a:pt x="81720" y="676169"/>
                  <a:pt x="198185" y="626908"/>
                </a:cubicBezTo>
                <a:lnTo>
                  <a:pt x="213121" y="622272"/>
                </a:lnTo>
                <a:lnTo>
                  <a:pt x="196590" y="613300"/>
                </a:lnTo>
                <a:cubicBezTo>
                  <a:pt x="107405" y="553047"/>
                  <a:pt x="48768" y="451011"/>
                  <a:pt x="48768" y="335280"/>
                </a:cubicBezTo>
                <a:cubicBezTo>
                  <a:pt x="48768" y="150110"/>
                  <a:pt x="198878" y="0"/>
                  <a:pt x="384048" y="0"/>
                </a:cubicBezTo>
                <a:close/>
              </a:path>
            </a:pathLst>
          </a:cu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フリーフォーム 17"/>
          <p:cNvSpPr/>
          <p:nvPr/>
        </p:nvSpPr>
        <p:spPr>
          <a:xfrm>
            <a:off x="2118089" y="4674296"/>
            <a:ext cx="768096" cy="1271665"/>
          </a:xfrm>
          <a:custGeom>
            <a:avLst/>
            <a:gdLst>
              <a:gd name="connsiteX0" fmla="*/ 384048 w 768096"/>
              <a:gd name="connsiteY0" fmla="*/ 0 h 1271665"/>
              <a:gd name="connsiteX1" fmla="*/ 719328 w 768096"/>
              <a:gd name="connsiteY1" fmla="*/ 335280 h 1271665"/>
              <a:gd name="connsiteX2" fmla="*/ 571506 w 768096"/>
              <a:gd name="connsiteY2" fmla="*/ 613300 h 1271665"/>
              <a:gd name="connsiteX3" fmla="*/ 554976 w 768096"/>
              <a:gd name="connsiteY3" fmla="*/ 622272 h 1271665"/>
              <a:gd name="connsiteX4" fmla="*/ 569911 w 768096"/>
              <a:gd name="connsiteY4" fmla="*/ 626908 h 1271665"/>
              <a:gd name="connsiteX5" fmla="*/ 768096 w 768096"/>
              <a:gd name="connsiteY5" fmla="*/ 925900 h 1271665"/>
              <a:gd name="connsiteX6" fmla="*/ 768096 w 768096"/>
              <a:gd name="connsiteY6" fmla="*/ 1271665 h 1271665"/>
              <a:gd name="connsiteX7" fmla="*/ 0 w 768096"/>
              <a:gd name="connsiteY7" fmla="*/ 1271665 h 1271665"/>
              <a:gd name="connsiteX8" fmla="*/ 0 w 768096"/>
              <a:gd name="connsiteY8" fmla="*/ 925900 h 1271665"/>
              <a:gd name="connsiteX9" fmla="*/ 198185 w 768096"/>
              <a:gd name="connsiteY9" fmla="*/ 626908 h 1271665"/>
              <a:gd name="connsiteX10" fmla="*/ 213121 w 768096"/>
              <a:gd name="connsiteY10" fmla="*/ 622272 h 1271665"/>
              <a:gd name="connsiteX11" fmla="*/ 196590 w 768096"/>
              <a:gd name="connsiteY11" fmla="*/ 613300 h 1271665"/>
              <a:gd name="connsiteX12" fmla="*/ 48768 w 768096"/>
              <a:gd name="connsiteY12" fmla="*/ 335280 h 1271665"/>
              <a:gd name="connsiteX13" fmla="*/ 384048 w 768096"/>
              <a:gd name="connsiteY13" fmla="*/ 0 h 12716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68096" h="1271665">
                <a:moveTo>
                  <a:pt x="384048" y="0"/>
                </a:moveTo>
                <a:cubicBezTo>
                  <a:pt x="569218" y="0"/>
                  <a:pt x="719328" y="150110"/>
                  <a:pt x="719328" y="335280"/>
                </a:cubicBezTo>
                <a:cubicBezTo>
                  <a:pt x="719328" y="451011"/>
                  <a:pt x="660691" y="553047"/>
                  <a:pt x="571506" y="613300"/>
                </a:cubicBezTo>
                <a:lnTo>
                  <a:pt x="554976" y="622272"/>
                </a:lnTo>
                <a:lnTo>
                  <a:pt x="569911" y="626908"/>
                </a:lnTo>
                <a:cubicBezTo>
                  <a:pt x="686376" y="676169"/>
                  <a:pt x="768096" y="791491"/>
                  <a:pt x="768096" y="925900"/>
                </a:cubicBezTo>
                <a:lnTo>
                  <a:pt x="768096" y="1271665"/>
                </a:lnTo>
                <a:lnTo>
                  <a:pt x="0" y="1271665"/>
                </a:lnTo>
                <a:lnTo>
                  <a:pt x="0" y="925900"/>
                </a:lnTo>
                <a:cubicBezTo>
                  <a:pt x="0" y="791491"/>
                  <a:pt x="81720" y="676169"/>
                  <a:pt x="198185" y="626908"/>
                </a:cubicBezTo>
                <a:lnTo>
                  <a:pt x="213121" y="622272"/>
                </a:lnTo>
                <a:lnTo>
                  <a:pt x="196590" y="613300"/>
                </a:lnTo>
                <a:cubicBezTo>
                  <a:pt x="107405" y="553047"/>
                  <a:pt x="48768" y="451011"/>
                  <a:pt x="48768" y="335280"/>
                </a:cubicBezTo>
                <a:cubicBezTo>
                  <a:pt x="48768" y="150110"/>
                  <a:pt x="198878" y="0"/>
                  <a:pt x="384048" y="0"/>
                </a:cubicBezTo>
                <a:close/>
              </a:path>
            </a:pathLst>
          </a:cu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" name="フリーフォーム 18"/>
          <p:cNvSpPr/>
          <p:nvPr/>
        </p:nvSpPr>
        <p:spPr>
          <a:xfrm>
            <a:off x="9484918" y="4674296"/>
            <a:ext cx="768096" cy="1271665"/>
          </a:xfrm>
          <a:custGeom>
            <a:avLst/>
            <a:gdLst>
              <a:gd name="connsiteX0" fmla="*/ 384048 w 768096"/>
              <a:gd name="connsiteY0" fmla="*/ 0 h 1271665"/>
              <a:gd name="connsiteX1" fmla="*/ 719328 w 768096"/>
              <a:gd name="connsiteY1" fmla="*/ 335280 h 1271665"/>
              <a:gd name="connsiteX2" fmla="*/ 571506 w 768096"/>
              <a:gd name="connsiteY2" fmla="*/ 613300 h 1271665"/>
              <a:gd name="connsiteX3" fmla="*/ 554976 w 768096"/>
              <a:gd name="connsiteY3" fmla="*/ 622272 h 1271665"/>
              <a:gd name="connsiteX4" fmla="*/ 569911 w 768096"/>
              <a:gd name="connsiteY4" fmla="*/ 626908 h 1271665"/>
              <a:gd name="connsiteX5" fmla="*/ 768096 w 768096"/>
              <a:gd name="connsiteY5" fmla="*/ 925900 h 1271665"/>
              <a:gd name="connsiteX6" fmla="*/ 768096 w 768096"/>
              <a:gd name="connsiteY6" fmla="*/ 1271665 h 1271665"/>
              <a:gd name="connsiteX7" fmla="*/ 0 w 768096"/>
              <a:gd name="connsiteY7" fmla="*/ 1271665 h 1271665"/>
              <a:gd name="connsiteX8" fmla="*/ 0 w 768096"/>
              <a:gd name="connsiteY8" fmla="*/ 925900 h 1271665"/>
              <a:gd name="connsiteX9" fmla="*/ 198185 w 768096"/>
              <a:gd name="connsiteY9" fmla="*/ 626908 h 1271665"/>
              <a:gd name="connsiteX10" fmla="*/ 213121 w 768096"/>
              <a:gd name="connsiteY10" fmla="*/ 622272 h 1271665"/>
              <a:gd name="connsiteX11" fmla="*/ 196590 w 768096"/>
              <a:gd name="connsiteY11" fmla="*/ 613300 h 1271665"/>
              <a:gd name="connsiteX12" fmla="*/ 48768 w 768096"/>
              <a:gd name="connsiteY12" fmla="*/ 335280 h 1271665"/>
              <a:gd name="connsiteX13" fmla="*/ 384048 w 768096"/>
              <a:gd name="connsiteY13" fmla="*/ 0 h 12716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68096" h="1271665">
                <a:moveTo>
                  <a:pt x="384048" y="0"/>
                </a:moveTo>
                <a:cubicBezTo>
                  <a:pt x="569218" y="0"/>
                  <a:pt x="719328" y="150110"/>
                  <a:pt x="719328" y="335280"/>
                </a:cubicBezTo>
                <a:cubicBezTo>
                  <a:pt x="719328" y="451011"/>
                  <a:pt x="660691" y="553047"/>
                  <a:pt x="571506" y="613300"/>
                </a:cubicBezTo>
                <a:lnTo>
                  <a:pt x="554976" y="622272"/>
                </a:lnTo>
                <a:lnTo>
                  <a:pt x="569911" y="626908"/>
                </a:lnTo>
                <a:cubicBezTo>
                  <a:pt x="686376" y="676169"/>
                  <a:pt x="768096" y="791491"/>
                  <a:pt x="768096" y="925900"/>
                </a:cubicBezTo>
                <a:lnTo>
                  <a:pt x="768096" y="1271665"/>
                </a:lnTo>
                <a:lnTo>
                  <a:pt x="0" y="1271665"/>
                </a:lnTo>
                <a:lnTo>
                  <a:pt x="0" y="925900"/>
                </a:lnTo>
                <a:cubicBezTo>
                  <a:pt x="0" y="791491"/>
                  <a:pt x="81720" y="676169"/>
                  <a:pt x="198185" y="626908"/>
                </a:cubicBezTo>
                <a:lnTo>
                  <a:pt x="213121" y="622272"/>
                </a:lnTo>
                <a:lnTo>
                  <a:pt x="196590" y="613300"/>
                </a:lnTo>
                <a:cubicBezTo>
                  <a:pt x="107405" y="553047"/>
                  <a:pt x="48768" y="451011"/>
                  <a:pt x="48768" y="335280"/>
                </a:cubicBezTo>
                <a:cubicBezTo>
                  <a:pt x="48768" y="150110"/>
                  <a:pt x="198878" y="0"/>
                  <a:pt x="384048" y="0"/>
                </a:cubicBezTo>
                <a:close/>
              </a:path>
            </a:pathLst>
          </a:cu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" name="フリーフォーム 19"/>
          <p:cNvSpPr/>
          <p:nvPr/>
        </p:nvSpPr>
        <p:spPr>
          <a:xfrm>
            <a:off x="9484918" y="2501832"/>
            <a:ext cx="768096" cy="1271665"/>
          </a:xfrm>
          <a:custGeom>
            <a:avLst/>
            <a:gdLst>
              <a:gd name="connsiteX0" fmla="*/ 384048 w 768096"/>
              <a:gd name="connsiteY0" fmla="*/ 0 h 1271665"/>
              <a:gd name="connsiteX1" fmla="*/ 719328 w 768096"/>
              <a:gd name="connsiteY1" fmla="*/ 335280 h 1271665"/>
              <a:gd name="connsiteX2" fmla="*/ 571506 w 768096"/>
              <a:gd name="connsiteY2" fmla="*/ 613300 h 1271665"/>
              <a:gd name="connsiteX3" fmla="*/ 554976 w 768096"/>
              <a:gd name="connsiteY3" fmla="*/ 622272 h 1271665"/>
              <a:gd name="connsiteX4" fmla="*/ 569911 w 768096"/>
              <a:gd name="connsiteY4" fmla="*/ 626908 h 1271665"/>
              <a:gd name="connsiteX5" fmla="*/ 768096 w 768096"/>
              <a:gd name="connsiteY5" fmla="*/ 925900 h 1271665"/>
              <a:gd name="connsiteX6" fmla="*/ 768096 w 768096"/>
              <a:gd name="connsiteY6" fmla="*/ 1271665 h 1271665"/>
              <a:gd name="connsiteX7" fmla="*/ 0 w 768096"/>
              <a:gd name="connsiteY7" fmla="*/ 1271665 h 1271665"/>
              <a:gd name="connsiteX8" fmla="*/ 0 w 768096"/>
              <a:gd name="connsiteY8" fmla="*/ 925900 h 1271665"/>
              <a:gd name="connsiteX9" fmla="*/ 198185 w 768096"/>
              <a:gd name="connsiteY9" fmla="*/ 626908 h 1271665"/>
              <a:gd name="connsiteX10" fmla="*/ 213121 w 768096"/>
              <a:gd name="connsiteY10" fmla="*/ 622272 h 1271665"/>
              <a:gd name="connsiteX11" fmla="*/ 196590 w 768096"/>
              <a:gd name="connsiteY11" fmla="*/ 613300 h 1271665"/>
              <a:gd name="connsiteX12" fmla="*/ 48768 w 768096"/>
              <a:gd name="connsiteY12" fmla="*/ 335280 h 1271665"/>
              <a:gd name="connsiteX13" fmla="*/ 384048 w 768096"/>
              <a:gd name="connsiteY13" fmla="*/ 0 h 12716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68096" h="1271665">
                <a:moveTo>
                  <a:pt x="384048" y="0"/>
                </a:moveTo>
                <a:cubicBezTo>
                  <a:pt x="569218" y="0"/>
                  <a:pt x="719328" y="150110"/>
                  <a:pt x="719328" y="335280"/>
                </a:cubicBezTo>
                <a:cubicBezTo>
                  <a:pt x="719328" y="451011"/>
                  <a:pt x="660691" y="553047"/>
                  <a:pt x="571506" y="613300"/>
                </a:cubicBezTo>
                <a:lnTo>
                  <a:pt x="554976" y="622272"/>
                </a:lnTo>
                <a:lnTo>
                  <a:pt x="569911" y="626908"/>
                </a:lnTo>
                <a:cubicBezTo>
                  <a:pt x="686376" y="676169"/>
                  <a:pt x="768096" y="791491"/>
                  <a:pt x="768096" y="925900"/>
                </a:cubicBezTo>
                <a:lnTo>
                  <a:pt x="768096" y="1271665"/>
                </a:lnTo>
                <a:lnTo>
                  <a:pt x="0" y="1271665"/>
                </a:lnTo>
                <a:lnTo>
                  <a:pt x="0" y="925900"/>
                </a:lnTo>
                <a:cubicBezTo>
                  <a:pt x="0" y="791491"/>
                  <a:pt x="81720" y="676169"/>
                  <a:pt x="198185" y="626908"/>
                </a:cubicBezTo>
                <a:lnTo>
                  <a:pt x="213121" y="622272"/>
                </a:lnTo>
                <a:lnTo>
                  <a:pt x="196590" y="613300"/>
                </a:lnTo>
                <a:cubicBezTo>
                  <a:pt x="107405" y="553047"/>
                  <a:pt x="48768" y="451011"/>
                  <a:pt x="48768" y="335280"/>
                </a:cubicBezTo>
                <a:cubicBezTo>
                  <a:pt x="48768" y="150110"/>
                  <a:pt x="198878" y="0"/>
                  <a:pt x="384048" y="0"/>
                </a:cubicBezTo>
                <a:close/>
              </a:path>
            </a:pathLst>
          </a:cu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" name="左矢印 20"/>
          <p:cNvSpPr/>
          <p:nvPr/>
        </p:nvSpPr>
        <p:spPr>
          <a:xfrm rot="1800000">
            <a:off x="3198757" y="3238030"/>
            <a:ext cx="963168" cy="327639"/>
          </a:xfrm>
          <a:prstGeom prst="leftArrow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2" name="左矢印 21"/>
          <p:cNvSpPr/>
          <p:nvPr/>
        </p:nvSpPr>
        <p:spPr>
          <a:xfrm rot="19800000" flipH="1">
            <a:off x="3198757" y="4831204"/>
            <a:ext cx="963168" cy="327639"/>
          </a:xfrm>
          <a:prstGeom prst="leftArrow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" name="左矢印 22"/>
          <p:cNvSpPr/>
          <p:nvPr/>
        </p:nvSpPr>
        <p:spPr>
          <a:xfrm rot="19800000">
            <a:off x="8022508" y="2866185"/>
            <a:ext cx="963168" cy="327639"/>
          </a:xfrm>
          <a:prstGeom prst="leftArrow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6" name="左矢印 25"/>
          <p:cNvSpPr/>
          <p:nvPr/>
        </p:nvSpPr>
        <p:spPr>
          <a:xfrm rot="19800000" flipH="1">
            <a:off x="8022508" y="3254699"/>
            <a:ext cx="963168" cy="327639"/>
          </a:xfrm>
          <a:prstGeom prst="leftArrow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7" name="左矢印 26"/>
          <p:cNvSpPr/>
          <p:nvPr/>
        </p:nvSpPr>
        <p:spPr>
          <a:xfrm rot="1800000">
            <a:off x="8022508" y="4831204"/>
            <a:ext cx="963168" cy="327639"/>
          </a:xfrm>
          <a:prstGeom prst="leftArrow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8" name="左矢印 27"/>
          <p:cNvSpPr/>
          <p:nvPr/>
        </p:nvSpPr>
        <p:spPr>
          <a:xfrm rot="12600000">
            <a:off x="8022508" y="5264846"/>
            <a:ext cx="963168" cy="327639"/>
          </a:xfrm>
          <a:prstGeom prst="leftArrow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9" name="左矢印 28"/>
          <p:cNvSpPr/>
          <p:nvPr/>
        </p:nvSpPr>
        <p:spPr>
          <a:xfrm rot="19800000">
            <a:off x="3198757" y="5224909"/>
            <a:ext cx="963168" cy="327639"/>
          </a:xfrm>
          <a:prstGeom prst="leftArrow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0" name="左矢印 29"/>
          <p:cNvSpPr/>
          <p:nvPr/>
        </p:nvSpPr>
        <p:spPr>
          <a:xfrm rot="1800000" flipH="1">
            <a:off x="3211703" y="2866185"/>
            <a:ext cx="963168" cy="327639"/>
          </a:xfrm>
          <a:prstGeom prst="leftArrow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1" name="フローチャート: 複数書類 30"/>
          <p:cNvSpPr/>
          <p:nvPr/>
        </p:nvSpPr>
        <p:spPr>
          <a:xfrm>
            <a:off x="3803038" y="2446286"/>
            <a:ext cx="475488" cy="402336"/>
          </a:xfrm>
          <a:prstGeom prst="flowChartMultidocumen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2" name="フローチャート: 複数書類 31"/>
          <p:cNvSpPr/>
          <p:nvPr/>
        </p:nvSpPr>
        <p:spPr>
          <a:xfrm>
            <a:off x="3165703" y="3673656"/>
            <a:ext cx="475488" cy="402336"/>
          </a:xfrm>
          <a:prstGeom prst="flowChartMultidocumen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3" name="フレーム 32"/>
          <p:cNvSpPr/>
          <p:nvPr/>
        </p:nvSpPr>
        <p:spPr>
          <a:xfrm>
            <a:off x="3079324" y="4368190"/>
            <a:ext cx="610749" cy="317022"/>
          </a:xfrm>
          <a:prstGeom prst="fram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34" name="フレーム 33"/>
          <p:cNvSpPr/>
          <p:nvPr/>
        </p:nvSpPr>
        <p:spPr>
          <a:xfrm>
            <a:off x="3690073" y="5652818"/>
            <a:ext cx="610749" cy="317022"/>
          </a:xfrm>
          <a:prstGeom prst="fram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35" name="テキスト ボックス 34"/>
          <p:cNvSpPr txBox="1"/>
          <p:nvPr/>
        </p:nvSpPr>
        <p:spPr>
          <a:xfrm>
            <a:off x="8005118" y="2267808"/>
            <a:ext cx="56389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3200" dirty="0" smtClean="0"/>
              <a:t>♪</a:t>
            </a:r>
            <a:endParaRPr kumimoji="1" lang="ja-JP" altLang="en-US" sz="3200" dirty="0"/>
          </a:p>
        </p:txBody>
      </p:sp>
      <p:sp>
        <p:nvSpPr>
          <p:cNvPr id="36" name="テキスト ボックス 35"/>
          <p:cNvSpPr txBox="1"/>
          <p:nvPr/>
        </p:nvSpPr>
        <p:spPr>
          <a:xfrm>
            <a:off x="8603319" y="3473328"/>
            <a:ext cx="56389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3200" dirty="0" smtClean="0"/>
              <a:t>♪</a:t>
            </a:r>
            <a:endParaRPr kumimoji="1" lang="ja-JP" altLang="en-US" sz="3200" dirty="0"/>
          </a:p>
        </p:txBody>
      </p:sp>
      <p:sp>
        <p:nvSpPr>
          <p:cNvPr id="37" name="円形吹き出し 36"/>
          <p:cNvSpPr/>
          <p:nvPr/>
        </p:nvSpPr>
        <p:spPr>
          <a:xfrm>
            <a:off x="7809927" y="5596896"/>
            <a:ext cx="519523" cy="428867"/>
          </a:xfrm>
          <a:prstGeom prst="wedgeEllipseCallout">
            <a:avLst>
              <a:gd name="adj1" fmla="val 61304"/>
              <a:gd name="adj2" fmla="val -47933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8" name="円形吹き出し 37"/>
          <p:cNvSpPr/>
          <p:nvPr/>
        </p:nvSpPr>
        <p:spPr>
          <a:xfrm>
            <a:off x="8723688" y="4322569"/>
            <a:ext cx="519523" cy="428867"/>
          </a:xfrm>
          <a:prstGeom prst="wedgeEllipseCallout">
            <a:avLst>
              <a:gd name="adj1" fmla="val -44301"/>
              <a:gd name="adj2" fmla="val 76714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1963214" y="2132500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ファイル</a:t>
            </a:r>
            <a:endParaRPr kumimoji="1" lang="ja-JP" altLang="en-US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9" name="テキスト ボックス 38"/>
          <p:cNvSpPr txBox="1"/>
          <p:nvPr/>
        </p:nvSpPr>
        <p:spPr>
          <a:xfrm>
            <a:off x="2192580" y="4304964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>
              <a:defRPr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  <a:lvl6pPr>
              <a:defRPr>
                <a:solidFill>
                  <a:schemeClr val="tx1"/>
                </a:solidFill>
              </a:defRPr>
            </a:lvl6pPr>
            <a:lvl7pPr>
              <a:defRPr>
                <a:solidFill>
                  <a:schemeClr val="tx1"/>
                </a:solidFill>
              </a:defRPr>
            </a:lvl7pPr>
            <a:lvl8pPr>
              <a:defRPr>
                <a:solidFill>
                  <a:schemeClr val="tx1"/>
                </a:solidFill>
              </a:defRPr>
            </a:lvl8pPr>
            <a:lvl9pPr>
              <a:defRPr>
                <a:solidFill>
                  <a:schemeClr val="tx1"/>
                </a:solidFill>
              </a:defRPr>
            </a:lvl9pPr>
          </a:lstStyle>
          <a:p>
            <a:r>
              <a:rPr lang="ja-JP" altLang="en-US" dirty="0"/>
              <a:t>写真</a:t>
            </a:r>
          </a:p>
        </p:txBody>
      </p:sp>
      <p:sp>
        <p:nvSpPr>
          <p:cNvPr id="40" name="テキスト ボックス 39"/>
          <p:cNvSpPr txBox="1"/>
          <p:nvPr/>
        </p:nvSpPr>
        <p:spPr>
          <a:xfrm>
            <a:off x="9545801" y="2099561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>
              <a:defRPr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  <a:lvl6pPr>
              <a:defRPr>
                <a:solidFill>
                  <a:schemeClr val="tx1"/>
                </a:solidFill>
              </a:defRPr>
            </a:lvl6pPr>
            <a:lvl7pPr>
              <a:defRPr>
                <a:solidFill>
                  <a:schemeClr val="tx1"/>
                </a:solidFill>
              </a:defRPr>
            </a:lvl7pPr>
            <a:lvl8pPr>
              <a:defRPr>
                <a:solidFill>
                  <a:schemeClr val="tx1"/>
                </a:solidFill>
              </a:defRPr>
            </a:lvl8pPr>
            <a:lvl9pPr>
              <a:defRPr>
                <a:solidFill>
                  <a:schemeClr val="tx1"/>
                </a:solidFill>
              </a:defRPr>
            </a:lvl9pPr>
          </a:lstStyle>
          <a:p>
            <a:r>
              <a:rPr lang="ja-JP" altLang="en-US" dirty="0"/>
              <a:t>音楽</a:t>
            </a:r>
          </a:p>
        </p:txBody>
      </p:sp>
      <p:sp>
        <p:nvSpPr>
          <p:cNvPr id="41" name="テキスト ボックス 40"/>
          <p:cNvSpPr txBox="1"/>
          <p:nvPr/>
        </p:nvSpPr>
        <p:spPr>
          <a:xfrm>
            <a:off x="9545801" y="4304964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>
              <a:defRPr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  <a:lvl6pPr>
              <a:defRPr>
                <a:solidFill>
                  <a:schemeClr val="tx1"/>
                </a:solidFill>
              </a:defRPr>
            </a:lvl6pPr>
            <a:lvl7pPr>
              <a:defRPr>
                <a:solidFill>
                  <a:schemeClr val="tx1"/>
                </a:solidFill>
              </a:defRPr>
            </a:lvl7pPr>
            <a:lvl8pPr>
              <a:defRPr>
                <a:solidFill>
                  <a:schemeClr val="tx1"/>
                </a:solidFill>
              </a:defRPr>
            </a:lvl8pPr>
            <a:lvl9pPr>
              <a:defRPr>
                <a:solidFill>
                  <a:schemeClr val="tx1"/>
                </a:solidFill>
              </a:defRPr>
            </a:lvl9pPr>
          </a:lstStyle>
          <a:p>
            <a:r>
              <a:rPr lang="ja-JP" altLang="en-US" dirty="0"/>
              <a:t>通話</a:t>
            </a:r>
          </a:p>
        </p:txBody>
      </p:sp>
    </p:spTree>
    <p:extLst>
      <p:ext uri="{BB962C8B-B14F-4D97-AF65-F5344CB8AC3E}">
        <p14:creationId xmlns:p14="http://schemas.microsoft.com/office/powerpoint/2010/main" val="760584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ログイン機能</a:t>
            </a:r>
            <a:endParaRPr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ja-JP" sz="3200" dirty="0" smtClean="0"/>
              <a:t>Web</a:t>
            </a:r>
            <a:r>
              <a:rPr lang="ja-JP" altLang="en-US" sz="3200" dirty="0" smtClean="0"/>
              <a:t>サイトやアプリのパスワードが不明</a:t>
            </a:r>
            <a:endParaRPr lang="en-US" altLang="ja-JP" sz="3200" dirty="0" smtClean="0"/>
          </a:p>
          <a:p>
            <a:r>
              <a:rPr lang="ja-JP" altLang="en-US" sz="3200" dirty="0" smtClean="0"/>
              <a:t>指紋認証による本人確認</a:t>
            </a:r>
            <a:endParaRPr lang="en-US" altLang="ja-JP" sz="3200" dirty="0" smtClean="0"/>
          </a:p>
          <a:p>
            <a:r>
              <a:rPr lang="ja-JP" altLang="en-US" sz="3200" dirty="0" smtClean="0"/>
              <a:t>さまざまなアプリで導入可能</a:t>
            </a:r>
            <a:endParaRPr lang="en-US" altLang="ja-JP" sz="3200" dirty="0" smtClean="0"/>
          </a:p>
          <a:p>
            <a:endParaRPr lang="ja-JP" altLang="en-US" sz="3200" dirty="0"/>
          </a:p>
        </p:txBody>
      </p:sp>
    </p:spTree>
    <p:extLst>
      <p:ext uri="{BB962C8B-B14F-4D97-AF65-F5344CB8AC3E}">
        <p14:creationId xmlns:p14="http://schemas.microsoft.com/office/powerpoint/2010/main" val="2057943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メモ機能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kumimoji="1" lang="ja-JP" altLang="en-US" sz="2800" dirty="0" smtClean="0"/>
              <a:t>音声入力</a:t>
            </a:r>
            <a:endParaRPr lang="en-US" altLang="ja-JP" sz="2800" dirty="0" smtClean="0"/>
          </a:p>
          <a:p>
            <a:pPr lvl="1"/>
            <a:r>
              <a:rPr kumimoji="1" lang="ja-JP" altLang="en-US" sz="2400" dirty="0" smtClean="0"/>
              <a:t>会話の認識</a:t>
            </a:r>
            <a:endParaRPr kumimoji="1" lang="en-US" altLang="ja-JP" sz="2400" dirty="0" smtClean="0"/>
          </a:p>
          <a:p>
            <a:pPr lvl="1"/>
            <a:r>
              <a:rPr lang="ja-JP" altLang="en-US" sz="2400" dirty="0" smtClean="0"/>
              <a:t>表示方法の選択</a:t>
            </a:r>
            <a:endParaRPr lang="en-US" altLang="ja-JP" sz="2400" dirty="0" smtClean="0"/>
          </a:p>
          <a:p>
            <a:pPr lvl="2"/>
            <a:r>
              <a:rPr lang="ja-JP" altLang="en-US" sz="2000" dirty="0" smtClean="0"/>
              <a:t>吹き出し表示</a:t>
            </a:r>
            <a:endParaRPr kumimoji="1" lang="en-US" altLang="ja-JP" sz="2000" dirty="0" smtClean="0"/>
          </a:p>
          <a:p>
            <a:r>
              <a:rPr lang="ja-JP" altLang="en-US" sz="2800" dirty="0" smtClean="0"/>
              <a:t>カメラ撮影</a:t>
            </a:r>
            <a:endParaRPr lang="en-US" altLang="ja-JP" sz="2800" dirty="0" smtClean="0"/>
          </a:p>
          <a:p>
            <a:pPr lvl="1"/>
            <a:r>
              <a:rPr lang="ja-JP" altLang="en-US" sz="2400" dirty="0" smtClean="0"/>
              <a:t>文字の認識</a:t>
            </a:r>
            <a:endParaRPr lang="en-US" altLang="ja-JP" sz="2400" dirty="0" smtClean="0"/>
          </a:p>
          <a:p>
            <a:pPr lvl="1"/>
            <a:r>
              <a:rPr kumimoji="1" lang="ja-JP" altLang="en-US" sz="2400" dirty="0" smtClean="0"/>
              <a:t>表示方法の選択</a:t>
            </a:r>
            <a:endParaRPr kumimoji="1" lang="en-US" altLang="ja-JP" sz="2400" dirty="0" smtClean="0"/>
          </a:p>
          <a:p>
            <a:pPr lvl="2"/>
            <a:r>
              <a:rPr lang="ja-JP" altLang="en-US" sz="2000" dirty="0" smtClean="0"/>
              <a:t>画像</a:t>
            </a:r>
            <a:endParaRPr lang="en-US" altLang="ja-JP" sz="2000" dirty="0" smtClean="0"/>
          </a:p>
          <a:p>
            <a:pPr lvl="2"/>
            <a:r>
              <a:rPr kumimoji="1" lang="ja-JP" altLang="en-US" sz="2000" dirty="0" smtClean="0"/>
              <a:t>テキスト</a:t>
            </a:r>
            <a:endParaRPr kumimoji="1" lang="ja-JP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7179453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パソコンとの連携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ja-JP" altLang="en-US" sz="3200" dirty="0" smtClean="0"/>
              <a:t>ログイン履歴の確認</a:t>
            </a:r>
            <a:endParaRPr lang="en-US" altLang="ja-JP" sz="3200" dirty="0" smtClean="0"/>
          </a:p>
          <a:p>
            <a:r>
              <a:rPr kumimoji="1" lang="ja-JP" altLang="en-US" sz="3200" dirty="0" smtClean="0"/>
              <a:t>メモデータの入手</a:t>
            </a:r>
            <a:endParaRPr lang="en-US" altLang="ja-JP" sz="3200" dirty="0" smtClean="0"/>
          </a:p>
          <a:p>
            <a:r>
              <a:rPr kumimoji="1" lang="ja-JP" altLang="en-US" sz="3200" dirty="0"/>
              <a:t>印刷</a:t>
            </a:r>
          </a:p>
        </p:txBody>
      </p:sp>
    </p:spTree>
    <p:extLst>
      <p:ext uri="{BB962C8B-B14F-4D97-AF65-F5344CB8AC3E}">
        <p14:creationId xmlns:p14="http://schemas.microsoft.com/office/powerpoint/2010/main" val="276376784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導入実績</a:t>
            </a:r>
            <a:endParaRPr kumimoji="1" lang="ja-JP" altLang="en-US" dirty="0"/>
          </a:p>
        </p:txBody>
      </p:sp>
      <p:graphicFrame>
        <p:nvGraphicFramePr>
          <p:cNvPr id="6" name="コンテンツ プレースホルダー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82504705"/>
              </p:ext>
            </p:extLst>
          </p:nvPr>
        </p:nvGraphicFramePr>
        <p:xfrm>
          <a:off x="681038" y="2145792"/>
          <a:ext cx="9613900" cy="42428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797029443"/>
      </p:ext>
    </p:extLst>
  </p:cSld>
  <p:clrMapOvr>
    <a:masterClrMapping/>
  </p:clrMapOvr>
</p:sld>
</file>

<file path=ppt/theme/theme1.xml><?xml version="1.0" encoding="utf-8"?>
<a:theme xmlns:a="http://schemas.openxmlformats.org/drawingml/2006/main" name="ベルリン">
  <a:themeElements>
    <a:clrScheme name="ベルリン">
      <a:dk1>
        <a:sysClr val="windowText" lastClr="000000"/>
      </a:dk1>
      <a:lt1>
        <a:sysClr val="window" lastClr="FFFFFF"/>
      </a:lt1>
      <a:dk2>
        <a:srgbClr val="1F8094"/>
      </a:dk2>
      <a:lt2>
        <a:srgbClr val="E7E6E6"/>
      </a:lt2>
      <a:accent1>
        <a:srgbClr val="39CDE7"/>
      </a:accent1>
      <a:accent2>
        <a:srgbClr val="60DE72"/>
      </a:accent2>
      <a:accent3>
        <a:srgbClr val="DDCC64"/>
      </a:accent3>
      <a:accent4>
        <a:srgbClr val="F49D50"/>
      </a:accent4>
      <a:accent5>
        <a:srgbClr val="E44951"/>
      </a:accent5>
      <a:accent6>
        <a:srgbClr val="D666F9"/>
      </a:accent6>
      <a:hlink>
        <a:srgbClr val="4BF7ED"/>
      </a:hlink>
      <a:folHlink>
        <a:srgbClr val="95E9F4"/>
      </a:folHlink>
    </a:clrScheme>
    <a:fontScheme name="ベルリン">
      <a:maj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ベルリン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0000"/>
                <a:lumMod val="11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6000"/>
                <a:shade val="100000"/>
                <a:hueMod val="92000"/>
                <a:satMod val="200000"/>
                <a:lumMod val="128000"/>
              </a:schemeClr>
            </a:gs>
            <a:gs pos="50000">
              <a:schemeClr val="phClr">
                <a:shade val="100000"/>
                <a:hueMod val="100000"/>
                <a:satMod val="110000"/>
                <a:lumMod val="130000"/>
              </a:schemeClr>
            </a:gs>
            <a:gs pos="100000">
              <a:schemeClr val="phClr">
                <a:shade val="78000"/>
                <a:hueMod val="118000"/>
                <a:satMod val="120000"/>
                <a:lumMod val="69000"/>
              </a:schemeClr>
            </a:gs>
          </a:gsLst>
          <a:lin ang="252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erlin" id="{7B5DBA9E-B069-418E-9360-A61BDD0615A4}" vid="{C7DC10E3-4FF5-456B-A359-A0F378C1E5FB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ベルリン</Template>
  <TotalTime>0</TotalTime>
  <Words>129</Words>
  <Application>Microsoft Office PowerPoint</Application>
  <PresentationFormat>ワイド画面</PresentationFormat>
  <Paragraphs>52</Paragraphs>
  <Slides>8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8</vt:i4>
      </vt:variant>
    </vt:vector>
  </HeadingPairs>
  <TitlesOfParts>
    <vt:vector size="13" baseType="lpstr">
      <vt:lpstr>ＭＳ Ｐゴシック</vt:lpstr>
      <vt:lpstr>メイリオ</vt:lpstr>
      <vt:lpstr>Arial</vt:lpstr>
      <vt:lpstr>Trebuchet MS</vt:lpstr>
      <vt:lpstr>ベルリン</vt:lpstr>
      <vt:lpstr>情報管理アプリ紹介資料</vt:lpstr>
      <vt:lpstr>概要</vt:lpstr>
      <vt:lpstr>機能対応状況</vt:lpstr>
      <vt:lpstr>利用イメージ</vt:lpstr>
      <vt:lpstr>ログイン機能</vt:lpstr>
      <vt:lpstr>メモ機能</vt:lpstr>
      <vt:lpstr>パソコンとの連携</vt:lpstr>
      <vt:lpstr>導入実績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2016-01-07T05:49:45Z</dcterms:created>
  <dcterms:modified xsi:type="dcterms:W3CDTF">2016-04-21T10:51:01Z</dcterms:modified>
</cp:coreProperties>
</file>