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28" r:id="rId1"/>
  </p:sldMasterIdLst>
  <p:sldIdLst>
    <p:sldId id="256" r:id="rId2"/>
    <p:sldId id="257" r:id="rId3"/>
    <p:sldId id="263" r:id="rId4"/>
    <p:sldId id="262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導入企業数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60000"/>
                    <a:satMod val="100000"/>
                    <a:lumMod val="110000"/>
                  </a:schemeClr>
                </a:gs>
                <a:gs pos="100000">
                  <a:schemeClr val="accent1">
                    <a:tint val="70000"/>
                    <a:satMod val="100000"/>
                    <a:lumMod val="10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Lbls>
            <c:dLbl>
              <c:idx val="5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776-4BF2-B897-E010F8E67D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45</c:v>
                </c:pt>
                <c:pt idx="1">
                  <c:v>70</c:v>
                </c:pt>
                <c:pt idx="2">
                  <c:v>108</c:v>
                </c:pt>
                <c:pt idx="3">
                  <c:v>143</c:v>
                </c:pt>
                <c:pt idx="4">
                  <c:v>182</c:v>
                </c:pt>
                <c:pt idx="5">
                  <c:v>235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D6-40CE-9FF9-F485388689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9415128"/>
        <c:axId val="499415456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ダウンロード数</c:v>
                </c:pt>
              </c:strCache>
            </c:strRef>
          </c:tx>
          <c:spPr>
            <a:ln w="635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2"/>
            <c:spPr>
              <a:gradFill rotWithShape="1">
                <a:gsLst>
                  <a:gs pos="0">
                    <a:schemeClr val="accent2">
                      <a:tint val="60000"/>
                      <a:satMod val="100000"/>
                      <a:lumMod val="110000"/>
                    </a:schemeClr>
                  </a:gs>
                  <a:gs pos="100000">
                    <a:schemeClr val="accent2">
                      <a:tint val="70000"/>
                      <a:satMod val="100000"/>
                      <a:lumMod val="100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8100</c:v>
                </c:pt>
                <c:pt idx="1">
                  <c:v>12000</c:v>
                </c:pt>
                <c:pt idx="2">
                  <c:v>21500</c:v>
                </c:pt>
                <c:pt idx="3">
                  <c:v>26100</c:v>
                </c:pt>
                <c:pt idx="4">
                  <c:v>31200</c:v>
                </c:pt>
                <c:pt idx="5">
                  <c:v>41300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FD6-40CE-9FF9-F485388689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1901968"/>
        <c:axId val="496331280"/>
      </c:lineChart>
      <c:catAx>
        <c:axId val="499415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9415456"/>
        <c:crosses val="autoZero"/>
        <c:auto val="1"/>
        <c:lblAlgn val="ctr"/>
        <c:lblOffset val="100"/>
        <c:noMultiLvlLbl val="0"/>
      </c:catAx>
      <c:valAx>
        <c:axId val="499415456"/>
        <c:scaling>
          <c:orientation val="minMax"/>
          <c:max val="4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導入企業数（社）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9415128"/>
        <c:crosses val="autoZero"/>
        <c:crossBetween val="between"/>
      </c:valAx>
      <c:valAx>
        <c:axId val="496331280"/>
        <c:scaling>
          <c:orientation val="minMax"/>
        </c:scaling>
        <c:delete val="0"/>
        <c:axPos val="r"/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>
                    <a:solidFill>
                      <a:schemeClr val="accent2"/>
                    </a:solidFill>
                  </a:rPr>
                  <a:t>ダウンロード数（回）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01901968"/>
        <c:crosses val="max"/>
        <c:crossBetween val="between"/>
      </c:valAx>
      <c:catAx>
        <c:axId val="5019019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963312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61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59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300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339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315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18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090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056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72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17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2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089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27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1950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49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37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2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082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  <p:sldLayoutId id="2147484042" r:id="rId14"/>
    <p:sldLayoutId id="2147484043" r:id="rId15"/>
    <p:sldLayoutId id="2147484044" r:id="rId16"/>
    <p:sldLayoutId id="214748404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情報</a:t>
            </a:r>
            <a:r>
              <a:rPr kumimoji="1" lang="ja-JP" altLang="en-US" smtClean="0"/>
              <a:t>管理アプリ紹介資料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企画部　渡辺大輔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452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 smtClean="0"/>
              <a:t>スマートフォン対応アプリ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ログイン</a:t>
            </a:r>
            <a:r>
              <a:rPr lang="ja-JP" altLang="en-US" sz="3200" dirty="0"/>
              <a:t>機能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印刷</a:t>
            </a:r>
            <a:r>
              <a:rPr lang="ja-JP" altLang="en-US" sz="3200" dirty="0"/>
              <a:t>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パソコンとの連携</a:t>
            </a:r>
            <a:endParaRPr kumimoji="1" lang="en-US" altLang="ja-JP" sz="3200" dirty="0" smtClean="0"/>
          </a:p>
          <a:p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1192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機能対応状況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4615640"/>
              </p:ext>
            </p:extLst>
          </p:nvPr>
        </p:nvGraphicFramePr>
        <p:xfrm>
          <a:off x="681038" y="2336800"/>
          <a:ext cx="9613900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03475">
                  <a:extLst>
                    <a:ext uri="{9D8B030D-6E8A-4147-A177-3AD203B41FA5}">
                      <a16:colId xmlns:a16="http://schemas.microsoft.com/office/drawing/2014/main" val="148166803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183887215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2395355666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3697039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</a:t>
                      </a:r>
                      <a:r>
                        <a:rPr kumimoji="1" lang="ja-JP" altLang="en-US" dirty="0" smtClean="0"/>
                        <a:t>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592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ログイン機能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236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メモ機能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－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117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印刷機能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△</a:t>
                      </a:r>
                      <a:r>
                        <a:rPr kumimoji="1" lang="en-US" altLang="ja-JP" dirty="0" smtClean="0"/>
                        <a:t>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268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パソコンとの連携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50215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80321" y="4508968"/>
            <a:ext cx="7033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lang="ja-JP" altLang="en-US" dirty="0" smtClean="0"/>
              <a:t>専用アプリのインストールが必要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0605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利用イメージ</a:t>
            </a:r>
            <a:endParaRPr kumimoji="1" lang="ja-JP" altLang="en-US" dirty="0"/>
          </a:p>
        </p:txBody>
      </p:sp>
      <p:sp>
        <p:nvSpPr>
          <p:cNvPr id="4" name="雲 3"/>
          <p:cNvSpPr/>
          <p:nvPr/>
        </p:nvSpPr>
        <p:spPr>
          <a:xfrm>
            <a:off x="4318212" y="2953266"/>
            <a:ext cx="3565399" cy="240802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2118089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2414650" y="4674296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9484918" y="4674296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9484918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左矢印 20"/>
          <p:cNvSpPr/>
          <p:nvPr/>
        </p:nvSpPr>
        <p:spPr>
          <a:xfrm rot="1800000">
            <a:off x="3198757" y="3238030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左矢印 21"/>
          <p:cNvSpPr/>
          <p:nvPr/>
        </p:nvSpPr>
        <p:spPr>
          <a:xfrm rot="19800000" flipH="1">
            <a:off x="3198757" y="4831204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左矢印 22"/>
          <p:cNvSpPr/>
          <p:nvPr/>
        </p:nvSpPr>
        <p:spPr>
          <a:xfrm rot="19800000">
            <a:off x="8022508" y="2866185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左矢印 25"/>
          <p:cNvSpPr/>
          <p:nvPr/>
        </p:nvSpPr>
        <p:spPr>
          <a:xfrm rot="19800000" flipH="1">
            <a:off x="8022508" y="3254699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左矢印 26"/>
          <p:cNvSpPr/>
          <p:nvPr/>
        </p:nvSpPr>
        <p:spPr>
          <a:xfrm rot="1800000">
            <a:off x="8022508" y="4831204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左矢印 27"/>
          <p:cNvSpPr/>
          <p:nvPr/>
        </p:nvSpPr>
        <p:spPr>
          <a:xfrm rot="12600000">
            <a:off x="8022508" y="5264846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左矢印 28"/>
          <p:cNvSpPr/>
          <p:nvPr/>
        </p:nvSpPr>
        <p:spPr>
          <a:xfrm rot="19800000">
            <a:off x="3198757" y="5224909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左矢印 29"/>
          <p:cNvSpPr/>
          <p:nvPr/>
        </p:nvSpPr>
        <p:spPr>
          <a:xfrm rot="1800000" flipH="1">
            <a:off x="3211703" y="2866185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ローチャート: 複数書類 30"/>
          <p:cNvSpPr/>
          <p:nvPr/>
        </p:nvSpPr>
        <p:spPr>
          <a:xfrm>
            <a:off x="3803038" y="2446286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ローチャート: 複数書類 31"/>
          <p:cNvSpPr/>
          <p:nvPr/>
        </p:nvSpPr>
        <p:spPr>
          <a:xfrm>
            <a:off x="3165703" y="3673656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レーム 32"/>
          <p:cNvSpPr/>
          <p:nvPr/>
        </p:nvSpPr>
        <p:spPr>
          <a:xfrm>
            <a:off x="3079324" y="4368190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レーム 33"/>
          <p:cNvSpPr/>
          <p:nvPr/>
        </p:nvSpPr>
        <p:spPr>
          <a:xfrm>
            <a:off x="3690073" y="5652818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005118" y="2267808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603319" y="3473328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7" name="円形吹き出し 36"/>
          <p:cNvSpPr/>
          <p:nvPr/>
        </p:nvSpPr>
        <p:spPr>
          <a:xfrm>
            <a:off x="7809927" y="5596896"/>
            <a:ext cx="519523" cy="428867"/>
          </a:xfrm>
          <a:prstGeom prst="wedgeEllipseCallout">
            <a:avLst>
              <a:gd name="adj1" fmla="val 61304"/>
              <a:gd name="adj2" fmla="val -4793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形吹き出し 37"/>
          <p:cNvSpPr/>
          <p:nvPr/>
        </p:nvSpPr>
        <p:spPr>
          <a:xfrm>
            <a:off x="8723688" y="4322569"/>
            <a:ext cx="519523" cy="428867"/>
          </a:xfrm>
          <a:prstGeom prst="wedgeEllipseCallout">
            <a:avLst>
              <a:gd name="adj1" fmla="val -44301"/>
              <a:gd name="adj2" fmla="val 7671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63214" y="21325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192580" y="43049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ja-JP" altLang="en-US" dirty="0"/>
              <a:t>写真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9545801" y="209956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ja-JP" altLang="en-US" dirty="0"/>
              <a:t>音楽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545801" y="43049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ja-JP" altLang="en-US" dirty="0"/>
              <a:t>通話</a:t>
            </a:r>
          </a:p>
        </p:txBody>
      </p:sp>
    </p:spTree>
    <p:extLst>
      <p:ext uri="{BB962C8B-B14F-4D97-AF65-F5344CB8AC3E}">
        <p14:creationId xmlns:p14="http://schemas.microsoft.com/office/powerpoint/2010/main" val="76058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ログイン機能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/>
              <a:t>Web</a:t>
            </a:r>
            <a:r>
              <a:rPr lang="ja-JP" altLang="en-US" sz="3200" dirty="0" smtClean="0"/>
              <a:t>サイトやアプリのパスワードが不明</a:t>
            </a:r>
            <a:endParaRPr lang="en-US" altLang="ja-JP" sz="3200" dirty="0" smtClean="0"/>
          </a:p>
          <a:p>
            <a:r>
              <a:rPr lang="ja-JP" altLang="en-US" sz="3200" dirty="0" smtClean="0"/>
              <a:t>指紋認証による本人確認</a:t>
            </a:r>
            <a:endParaRPr lang="en-US" altLang="ja-JP" sz="3200" dirty="0" smtClean="0"/>
          </a:p>
          <a:p>
            <a:r>
              <a:rPr lang="ja-JP" altLang="en-US" sz="3200" dirty="0" smtClean="0"/>
              <a:t>さまざまなアプリで導入可能</a:t>
            </a:r>
            <a:endParaRPr lang="en-US" altLang="ja-JP" sz="3200" dirty="0" smtClean="0"/>
          </a:p>
          <a:p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5794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メモ機能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ja-JP" altLang="en-US" sz="2800" dirty="0" smtClean="0"/>
              <a:t>音声入力</a:t>
            </a:r>
            <a:endParaRPr lang="en-US" altLang="ja-JP" sz="2800" dirty="0" smtClean="0"/>
          </a:p>
          <a:p>
            <a:pPr lvl="1"/>
            <a:r>
              <a:rPr kumimoji="1" lang="ja-JP" altLang="en-US" sz="2400" dirty="0" smtClean="0"/>
              <a:t>会話の認識</a:t>
            </a:r>
            <a:endParaRPr kumimoji="1" lang="en-US" altLang="ja-JP" sz="2400" dirty="0" smtClean="0"/>
          </a:p>
          <a:p>
            <a:pPr lvl="1"/>
            <a:r>
              <a:rPr lang="ja-JP" altLang="en-US" sz="2400" dirty="0" smtClean="0"/>
              <a:t>表示方法の選択</a:t>
            </a:r>
            <a:endParaRPr lang="en-US" altLang="ja-JP" sz="2400" dirty="0" smtClean="0"/>
          </a:p>
          <a:p>
            <a:pPr lvl="2"/>
            <a:r>
              <a:rPr lang="ja-JP" altLang="en-US" sz="2000" dirty="0" smtClean="0"/>
              <a:t>吹き出し表示</a:t>
            </a:r>
            <a:endParaRPr kumimoji="1" lang="en-US" altLang="ja-JP" sz="2000" dirty="0" smtClean="0"/>
          </a:p>
          <a:p>
            <a:r>
              <a:rPr lang="ja-JP" altLang="en-US" sz="2800" dirty="0" smtClean="0"/>
              <a:t>カメラ撮影</a:t>
            </a:r>
            <a:endParaRPr lang="en-US" altLang="ja-JP" sz="2800" dirty="0" smtClean="0"/>
          </a:p>
          <a:p>
            <a:pPr lvl="1"/>
            <a:r>
              <a:rPr lang="ja-JP" altLang="en-US" sz="2400" dirty="0" smtClean="0"/>
              <a:t>文字の認識</a:t>
            </a:r>
            <a:endParaRPr lang="en-US" altLang="ja-JP" sz="2400" dirty="0" smtClean="0"/>
          </a:p>
          <a:p>
            <a:pPr lvl="1"/>
            <a:r>
              <a:rPr kumimoji="1" lang="ja-JP" altLang="en-US" sz="2400" dirty="0" smtClean="0"/>
              <a:t>表示方法の選択</a:t>
            </a:r>
            <a:endParaRPr kumimoji="1" lang="en-US" altLang="ja-JP" sz="2400" dirty="0" smtClean="0"/>
          </a:p>
          <a:p>
            <a:pPr lvl="2"/>
            <a:r>
              <a:rPr lang="ja-JP" altLang="en-US" sz="2000" dirty="0" smtClean="0"/>
              <a:t>画像</a:t>
            </a:r>
            <a:endParaRPr lang="en-US" altLang="ja-JP" sz="2000" dirty="0" smtClean="0"/>
          </a:p>
          <a:p>
            <a:pPr lvl="2"/>
            <a:r>
              <a:rPr kumimoji="1" lang="ja-JP" altLang="en-US" sz="2000" dirty="0" smtClean="0"/>
              <a:t>テキスト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794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パソコンとの連携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 smtClean="0"/>
              <a:t>ログイン履歴の確認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メモデータの入手</a:t>
            </a:r>
            <a:endParaRPr lang="en-US" altLang="ja-JP" sz="3200" dirty="0" smtClean="0"/>
          </a:p>
          <a:p>
            <a:r>
              <a:rPr kumimoji="1" lang="ja-JP" altLang="en-US" sz="3200" dirty="0"/>
              <a:t>印刷</a:t>
            </a:r>
          </a:p>
        </p:txBody>
      </p:sp>
    </p:spTree>
    <p:extLst>
      <p:ext uri="{BB962C8B-B14F-4D97-AF65-F5344CB8AC3E}">
        <p14:creationId xmlns:p14="http://schemas.microsoft.com/office/powerpoint/2010/main" val="2763767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導入実績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2504705"/>
              </p:ext>
            </p:extLst>
          </p:nvPr>
        </p:nvGraphicFramePr>
        <p:xfrm>
          <a:off x="681038" y="2145792"/>
          <a:ext cx="9613900" cy="4242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7029443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0</TotalTime>
  <Words>129</Words>
  <Application>Microsoft Office PowerPoint</Application>
  <PresentationFormat>ワイド画面</PresentationFormat>
  <Paragraphs>52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Ｐゴシック</vt:lpstr>
      <vt:lpstr>メイリオ</vt:lpstr>
      <vt:lpstr>Arial</vt:lpstr>
      <vt:lpstr>Trebuchet MS</vt:lpstr>
      <vt:lpstr>ベルリン</vt:lpstr>
      <vt:lpstr>情報管理アプリ紹介資料</vt:lpstr>
      <vt:lpstr>概要</vt:lpstr>
      <vt:lpstr>機能対応状況</vt:lpstr>
      <vt:lpstr>利用イメージ</vt:lpstr>
      <vt:lpstr>ログイン機能</vt:lpstr>
      <vt:lpstr>メモ機能</vt:lpstr>
      <vt:lpstr>パソコンとの連携</vt:lpstr>
      <vt:lpstr>導入実績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2016-01-07T05:49:45Z</dcterms:created>
  <dcterms:modified xsi:type="dcterms:W3CDTF">2016-04-21T09:31:23Z</dcterms:modified>
</cp:coreProperties>
</file>