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6"/>
  </p:notesMasterIdLst>
  <p:sldIdLst>
    <p:sldId id="256" r:id="rId2"/>
    <p:sldId id="258" r:id="rId3"/>
    <p:sldId id="267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3" autoAdjust="0"/>
    <p:restoredTop sz="93065" autoAdjust="0"/>
  </p:normalViewPr>
  <p:slideViewPr>
    <p:cSldViewPr snapToGrid="0">
      <p:cViewPr varScale="1">
        <p:scale>
          <a:sx n="58" d="100"/>
          <a:sy n="58" d="100"/>
        </p:scale>
        <p:origin x="5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34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TYO\Desktop\&#20170;&#12363;&#12435;&#21512;&#26412;\&#12467;&#12531;&#12499;&#12491;&#22770;&#19978;&#24215;&#33303;&#2596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CVS</a:t>
            </a:r>
            <a:r>
              <a:rPr lang="ja-JP" altLang="en-US" dirty="0"/>
              <a:t>売上高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B1-47BA-B17C-C7AF588F18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B1-47BA-B17C-C7AF588F18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8B1-47BA-B17C-C7AF588F183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8B1-47BA-B17C-C7AF588F18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8B1-47BA-B17C-C7AF588F183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8B1-47BA-B17C-C7AF588F183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8B1-47BA-B17C-C7AF588F18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Sheet1!$C$17:$C$23</c:f>
              <c:strCache>
                <c:ptCount val="7"/>
                <c:pt idx="0">
                  <c:v>セブンイレブン</c:v>
                </c:pt>
                <c:pt idx="1">
                  <c:v>ファミリーマート</c:v>
                </c:pt>
                <c:pt idx="2">
                  <c:v>ローソン</c:v>
                </c:pt>
                <c:pt idx="3">
                  <c:v>サークルKサンクス</c:v>
                </c:pt>
                <c:pt idx="4">
                  <c:v>ミニストップ</c:v>
                </c:pt>
                <c:pt idx="5">
                  <c:v>デイリーヤマザキ</c:v>
                </c:pt>
                <c:pt idx="6">
                  <c:v>その他</c:v>
                </c:pt>
              </c:strCache>
            </c:strRef>
          </c:cat>
          <c:val>
            <c:numRef>
              <c:f>Sheet1!$D$17:$D$23</c:f>
              <c:numCache>
                <c:formatCode>General</c:formatCode>
                <c:ptCount val="7"/>
                <c:pt idx="0">
                  <c:v>40082</c:v>
                </c:pt>
                <c:pt idx="1">
                  <c:v>20079</c:v>
                </c:pt>
                <c:pt idx="2">
                  <c:v>19619</c:v>
                </c:pt>
                <c:pt idx="3">
                  <c:v>9436</c:v>
                </c:pt>
                <c:pt idx="4">
                  <c:v>3320</c:v>
                </c:pt>
                <c:pt idx="5">
                  <c:v>1984</c:v>
                </c:pt>
                <c:pt idx="6">
                  <c:v>3083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8B1-47BA-B17C-C7AF588F183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コンビニ売上高と店舗数</a:t>
            </a:r>
            <a:endParaRPr lang="en-US" alt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売上高（十億円）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Sheet1!$D$6:$D$13</c:f>
              <c:numCache>
                <c:formatCode>#,##0</c:formatCode>
                <c:ptCount val="8"/>
                <c:pt idx="0" formatCode="General">
                  <c:v>7857</c:v>
                </c:pt>
                <c:pt idx="1">
                  <c:v>7904</c:v>
                </c:pt>
                <c:pt idx="2" formatCode="General">
                  <c:v>8018</c:v>
                </c:pt>
                <c:pt idx="3" formatCode="General">
                  <c:v>8647</c:v>
                </c:pt>
                <c:pt idx="4" formatCode="General">
                  <c:v>9027</c:v>
                </c:pt>
                <c:pt idx="5" formatCode="General">
                  <c:v>9388</c:v>
                </c:pt>
                <c:pt idx="6" formatCode="General">
                  <c:v>9735</c:v>
                </c:pt>
                <c:pt idx="7" formatCode="General">
                  <c:v>10193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520713696"/>
        <c:axId val="520708120"/>
      </c:barChart>
      <c:lineChart>
        <c:grouping val="standard"/>
        <c:varyColors val="0"/>
        <c:ser>
          <c:idx val="1"/>
          <c:order val="1"/>
          <c:tx>
            <c:strRef>
              <c:f>Sheet1!$E$5</c:f>
              <c:strCache>
                <c:ptCount val="1"/>
                <c:pt idx="0">
                  <c:v>店舗数（店）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Sheet1!$E$6:$E$13</c:f>
              <c:numCache>
                <c:formatCode>General</c:formatCode>
                <c:ptCount val="8"/>
                <c:pt idx="0">
                  <c:v>41714</c:v>
                </c:pt>
                <c:pt idx="1">
                  <c:v>42626</c:v>
                </c:pt>
                <c:pt idx="2">
                  <c:v>43372</c:v>
                </c:pt>
                <c:pt idx="3">
                  <c:v>44397</c:v>
                </c:pt>
                <c:pt idx="4">
                  <c:v>46905</c:v>
                </c:pt>
                <c:pt idx="5">
                  <c:v>49335</c:v>
                </c:pt>
                <c:pt idx="6">
                  <c:v>52034</c:v>
                </c:pt>
                <c:pt idx="7">
                  <c:v>53544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711072"/>
        <c:axId val="527489752"/>
      </c:lineChart>
      <c:valAx>
        <c:axId val="527489752"/>
        <c:scaling>
          <c:orientation val="minMax"/>
          <c:max val="60000"/>
          <c:min val="3000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1072"/>
        <c:crosses val="max"/>
        <c:crossBetween val="between"/>
      </c:valAx>
      <c:catAx>
        <c:axId val="52071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489752"/>
        <c:crosses val="autoZero"/>
        <c:auto val="1"/>
        <c:lblAlgn val="ctr"/>
        <c:lblOffset val="100"/>
        <c:noMultiLvlLbl val="0"/>
      </c:catAx>
      <c:valAx>
        <c:axId val="520708120"/>
        <c:scaling>
          <c:orientation val="minMax"/>
          <c:min val="5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3696"/>
        <c:crosses val="autoZero"/>
        <c:crossBetween val="between"/>
      </c:valAx>
      <c:catAx>
        <c:axId val="520713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0708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15875">
      <a:solidFill>
        <a:sysClr val="windowText" lastClr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B0CF0-01EE-4326-B1A2-24583239FD5E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F088-0A1A-4F91-BB6B-1009C8275D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14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F088-0A1A-4F91-BB6B-1009C8275D8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18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2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F4F7-4F20-4125-ABA6-3E0D42C47138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F25-0A96-46DC-95BB-E0443CF28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1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24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23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39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0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9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9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17779" y="926122"/>
            <a:ext cx="8637073" cy="1705005"/>
          </a:xfrm>
        </p:spPr>
        <p:txBody>
          <a:bodyPr/>
          <a:lstStyle/>
          <a:p>
            <a:r>
              <a:rPr kumimoji="1" lang="ja-JP" altLang="en-US" b="1" dirty="0">
                <a:latin typeface="Algerian" panose="04020705040A02060702" pitchFamily="82" charset="0"/>
              </a:rPr>
              <a:t>コンビニ業界の動向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23488"/>
            <a:ext cx="8637072" cy="985337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これでわかった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31" y="3523489"/>
            <a:ext cx="4364430" cy="23254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846051" y="5831316"/>
            <a:ext cx="11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©Illustcut.com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9991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4696" y="586725"/>
            <a:ext cx="9520158" cy="1049235"/>
          </a:xfrm>
        </p:spPr>
        <p:txBody>
          <a:bodyPr/>
          <a:lstStyle/>
          <a:p>
            <a:pPr marR="0" rtl="0"/>
            <a:r>
              <a:rPr lang="ja-JP" altLang="en-US" b="1" i="0" u="none" strike="noStrike" kern="100" baseline="0" dirty="0">
                <a:latin typeface="+mn-ea"/>
                <a:ea typeface="+mn-ea"/>
              </a:rPr>
              <a:t>主なコンビニチェーン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5158204" cy="3450613"/>
          </a:xfrm>
        </p:spPr>
        <p:txBody>
          <a:bodyPr numCol="2">
            <a:normAutofit/>
          </a:bodyPr>
          <a:lstStyle/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セブンイレブン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ローソン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ファミリーマート</a:t>
            </a:r>
            <a:endParaRPr lang="ja-JP" altLang="en-US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サークル</a:t>
            </a:r>
            <a:r>
              <a:rPr lang="en-US" altLang="ja-JP" b="0" i="0" u="none" strike="noStrike" kern="100" baseline="0" dirty="0">
                <a:latin typeface="+mn-ea"/>
              </a:rPr>
              <a:t>K</a:t>
            </a:r>
            <a:r>
              <a:rPr lang="ja-JP" altLang="en-US" b="0" i="0" u="none" strike="noStrike" kern="100" baseline="0" dirty="0">
                <a:latin typeface="+mn-ea"/>
              </a:rPr>
              <a:t>サンクス</a:t>
            </a: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971700"/>
              </p:ext>
            </p:extLst>
          </p:nvPr>
        </p:nvGraphicFramePr>
        <p:xfrm>
          <a:off x="3975100" y="1739900"/>
          <a:ext cx="6350000" cy="3408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650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3896" y="575919"/>
            <a:ext cx="9520158" cy="1049235"/>
          </a:xfrm>
        </p:spPr>
        <p:txBody>
          <a:bodyPr/>
          <a:lstStyle/>
          <a:p>
            <a:r>
              <a:rPr lang="ja-JP" altLang="en-US" b="1" dirty="0">
                <a:latin typeface="+mn-ea"/>
                <a:ea typeface="+mn-ea"/>
              </a:rPr>
              <a:t>　コンビニの店舗数と売上高推移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428399"/>
              </p:ext>
            </p:extLst>
          </p:nvPr>
        </p:nvGraphicFramePr>
        <p:xfrm>
          <a:off x="2133600" y="1930400"/>
          <a:ext cx="6146800" cy="360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66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100" dirty="0">
                <a:latin typeface="+mn-ea"/>
                <a:ea typeface="+mn-ea"/>
              </a:rPr>
              <a:t>大手</a:t>
            </a:r>
            <a:r>
              <a:rPr lang="en-US" altLang="ja-JP" b="1" kern="100" dirty="0">
                <a:latin typeface="+mn-ea"/>
                <a:ea typeface="+mn-ea"/>
              </a:rPr>
              <a:t>3</a:t>
            </a:r>
            <a:r>
              <a:rPr lang="ja-JP" altLang="en-US" b="1" kern="100" dirty="0">
                <a:latin typeface="+mn-ea"/>
                <a:ea typeface="+mn-ea"/>
              </a:rPr>
              <a:t>社の戦略</a:t>
            </a:r>
            <a:endParaRPr lang="ja-JP" altLang="en-US" b="1" i="0" u="none" strike="noStrike" kern="100" baseline="0" dirty="0"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セブンイレブン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ドミナント戦略、海外進出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ローソン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多様店舗の展開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ファミリーマート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中小チェーン吸収合併、異業種との複合店舗の出店</a:t>
            </a:r>
            <a:endParaRPr lang="ja-JP" altLang="en-US" b="0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8205" y1="47985" x2="18205" y2="47985"/>
                        <a14:foregroundMark x1="12051" y1="60073" x2="12051" y2="60073"/>
                        <a14:foregroundMark x1="29231" y1="53846" x2="29231" y2="53846"/>
                        <a14:foregroundMark x1="40256" y1="30403" x2="40256" y2="30403"/>
                        <a14:foregroundMark x1="45641" y1="28571" x2="45641" y2="28571"/>
                        <a14:foregroundMark x1="36923" y1="30769" x2="36923" y2="30769"/>
                        <a14:foregroundMark x1="25385" y1="38095" x2="25385" y2="38095"/>
                        <a14:foregroundMark x1="20513" y1="44322" x2="20513" y2="44322"/>
                        <a14:foregroundMark x1="8718" y1="71062" x2="8718" y2="71062"/>
                        <a14:foregroundMark x1="28462" y1="35165" x2="28462" y2="35165"/>
                        <a14:foregroundMark x1="30769" y1="34066" x2="30769" y2="34066"/>
                        <a14:foregroundMark x1="33333" y1="32601" x2="33333" y2="32601"/>
                        <a14:foregroundMark x1="28462" y1="78022" x2="28462" y2="78022"/>
                        <a14:foregroundMark x1="19744" y1="81685" x2="19744" y2="81685"/>
                        <a14:foregroundMark x1="50513" y1="77289" x2="50513" y2="77289"/>
                        <a14:foregroundMark x1="43846" y1="93040" x2="43846" y2="93040"/>
                        <a14:foregroundMark x1="27436" y1="84615" x2="27436" y2="84615"/>
                        <a14:foregroundMark x1="19231" y1="76923" x2="19231" y2="76923"/>
                        <a14:foregroundMark x1="33333" y1="60440" x2="33333" y2="60440"/>
                        <a14:foregroundMark x1="32821" y1="77656" x2="32821" y2="77656"/>
                        <a14:foregroundMark x1="47179" y1="93040" x2="47179" y2="93040"/>
                        <a14:foregroundMark x1="47436" y1="93040" x2="47436" y2="93040"/>
                        <a14:foregroundMark x1="51026" y1="93407" x2="51026" y2="93407"/>
                        <a14:foregroundMark x1="53333" y1="94505" x2="53333" y2="94505"/>
                        <a14:foregroundMark x1="51026" y1="28205" x2="51026" y2="28205"/>
                        <a14:foregroundMark x1="53333" y1="28571" x2="53333" y2="28571"/>
                        <a14:foregroundMark x1="60256" y1="32234" x2="60256" y2="32234"/>
                        <a14:foregroundMark x1="58974" y1="28938" x2="58974" y2="28938"/>
                        <a14:foregroundMark x1="61282" y1="30403" x2="61282" y2="304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66" y="804519"/>
            <a:ext cx="4631771" cy="32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8803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285</TotalTime>
  <Words>31</Words>
  <Application>Microsoft Office PowerPoint</Application>
  <PresentationFormat>ワイド画面</PresentationFormat>
  <Paragraphs>19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ＭＳ ゴシック</vt:lpstr>
      <vt:lpstr>游ゴシック</vt:lpstr>
      <vt:lpstr>游ゴシック Light</vt:lpstr>
      <vt:lpstr>Algerian</vt:lpstr>
      <vt:lpstr>Arial</vt:lpstr>
      <vt:lpstr>Palatino Linotype</vt:lpstr>
      <vt:lpstr>Times New Roman</vt:lpstr>
      <vt:lpstr>Wingdings</vt:lpstr>
      <vt:lpstr>ギャラリー</vt:lpstr>
      <vt:lpstr>コンビニ業界の動向</vt:lpstr>
      <vt:lpstr>主なコンビニチェーン</vt:lpstr>
      <vt:lpstr>　コンビニの店舗数と売上高推移</vt:lpstr>
      <vt:lpstr>大手3社の戦略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コンビニ業界の動向</dc:title>
  <dc:creator>TYO</dc:creator>
  <cp:lastModifiedBy>TYO</cp:lastModifiedBy>
  <cp:revision>13</cp:revision>
  <dcterms:created xsi:type="dcterms:W3CDTF">2016-06-08T01:44:12Z</dcterms:created>
  <dcterms:modified xsi:type="dcterms:W3CDTF">2016-08-23T04:23:37Z</dcterms:modified>
</cp:coreProperties>
</file>