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9906000" type="A4"/>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76" autoAdjust="0"/>
    <p:restoredTop sz="94660"/>
  </p:normalViewPr>
  <p:slideViewPr>
    <p:cSldViewPr snapToGrid="0" showGuides="1">
      <p:cViewPr>
        <p:scale>
          <a:sx n="87" d="100"/>
          <a:sy n="87" d="100"/>
        </p:scale>
        <p:origin x="2088" y="-82"/>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4017067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3778383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205484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324863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136734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2522468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914390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43115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7369489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801391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dirty="0"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1487BA3-6B52-480D-AF47-936ADEDD4118}" type="datetimeFigureOut">
              <a:rPr kumimoji="1" lang="ja-JP" altLang="en-US" smtClean="0"/>
              <a:t>2016/11/11</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32902698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81487BA3-6B52-480D-AF47-936ADEDD4118}" type="datetimeFigureOut">
              <a:rPr kumimoji="1" lang="ja-JP" altLang="en-US" smtClean="0"/>
              <a:t>2016/11/11</a:t>
            </a:fld>
            <a:endParaRPr kumimoji="1" lang="ja-JP" alt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2A67DF3-F8C1-41FB-A387-F71641A46FB6}" type="slidenum">
              <a:rPr kumimoji="1" lang="ja-JP" altLang="en-US" smtClean="0"/>
              <a:t>‹#›</a:t>
            </a:fld>
            <a:endParaRPr kumimoji="1" lang="ja-JP" altLang="en-US" dirty="0"/>
          </a:p>
        </p:txBody>
      </p:sp>
    </p:spTree>
    <p:extLst>
      <p:ext uri="{BB962C8B-B14F-4D97-AF65-F5344CB8AC3E}">
        <p14:creationId xmlns:p14="http://schemas.microsoft.com/office/powerpoint/2010/main" val="1990280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角丸四角形 42"/>
          <p:cNvSpPr/>
          <p:nvPr/>
        </p:nvSpPr>
        <p:spPr>
          <a:xfrm>
            <a:off x="257744" y="3534747"/>
            <a:ext cx="4268535" cy="2555652"/>
          </a:xfrm>
          <a:prstGeom prst="roundRect">
            <a:avLst>
              <a:gd name="adj" fmla="val 4144"/>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p:nvSpPr>
        <p:spPr>
          <a:xfrm>
            <a:off x="0" y="0"/>
            <a:ext cx="6858000" cy="92165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bg1"/>
                </a:solidFill>
                <a:latin typeface="HGS創英角ｺﾞｼｯｸUB" panose="020B0900000000000000" pitchFamily="50" charset="-128"/>
                <a:ea typeface="HGS創英角ｺﾞｼｯｸUB" panose="020B0900000000000000" pitchFamily="50" charset="-128"/>
              </a:rPr>
              <a:t>その痛みに「さようなら」</a:t>
            </a:r>
            <a:endParaRPr kumimoji="1" lang="ja-JP" altLang="en-US" sz="4000" dirty="0">
              <a:solidFill>
                <a:schemeClr val="bg1"/>
              </a:solidFill>
              <a:latin typeface="HGS創英角ｺﾞｼｯｸUB" panose="020B0900000000000000" pitchFamily="50" charset="-128"/>
              <a:ea typeface="HGS創英角ｺﾞｼｯｸUB" panose="020B0900000000000000" pitchFamily="50" charset="-128"/>
            </a:endParaRPr>
          </a:p>
        </p:txBody>
      </p:sp>
      <p:sp>
        <p:nvSpPr>
          <p:cNvPr id="6" name="テキスト ボックス 5"/>
          <p:cNvSpPr txBox="1"/>
          <p:nvPr/>
        </p:nvSpPr>
        <p:spPr>
          <a:xfrm>
            <a:off x="457946" y="1790619"/>
            <a:ext cx="3098731" cy="923330"/>
          </a:xfrm>
          <a:prstGeom prst="rect">
            <a:avLst/>
          </a:prstGeom>
          <a:noFill/>
        </p:spPr>
        <p:txBody>
          <a:bodyPr wrap="square" rtlCol="0">
            <a:spAutoFit/>
          </a:bodyPr>
          <a:lstStyle/>
          <a:p>
            <a:r>
              <a:rPr kumimoji="1" lang="ja-JP" altLang="en-US" dirty="0" smtClean="0">
                <a:latin typeface="+mn-ea"/>
              </a:rPr>
              <a:t>☑ とにかく肩が張る</a:t>
            </a:r>
            <a:endParaRPr kumimoji="1" lang="en-US" altLang="ja-JP" dirty="0" smtClean="0">
              <a:latin typeface="+mn-ea"/>
            </a:endParaRPr>
          </a:p>
          <a:p>
            <a:r>
              <a:rPr lang="ja-JP" altLang="en-US" dirty="0" smtClean="0">
                <a:latin typeface="+mn-ea"/>
              </a:rPr>
              <a:t>☑ 頭痛もある</a:t>
            </a:r>
            <a:endParaRPr lang="en-US" altLang="ja-JP" dirty="0" smtClean="0">
              <a:latin typeface="+mn-ea"/>
            </a:endParaRPr>
          </a:p>
          <a:p>
            <a:r>
              <a:rPr lang="ja-JP" altLang="en-US" dirty="0" smtClean="0">
                <a:latin typeface="+mn-ea"/>
              </a:rPr>
              <a:t>☑ 肩に何かが乗っているよう</a:t>
            </a:r>
            <a:endParaRPr lang="ja-JP" altLang="en-US" dirty="0">
              <a:latin typeface="+mn-ea"/>
            </a:endParaRPr>
          </a:p>
        </p:txBody>
      </p:sp>
      <p:sp>
        <p:nvSpPr>
          <p:cNvPr id="7" name="テキスト ボックス 6"/>
          <p:cNvSpPr txBox="1"/>
          <p:nvPr/>
        </p:nvSpPr>
        <p:spPr>
          <a:xfrm>
            <a:off x="3788097" y="1804584"/>
            <a:ext cx="2586446" cy="923330"/>
          </a:xfrm>
          <a:prstGeom prst="rect">
            <a:avLst/>
          </a:prstGeom>
          <a:noFill/>
        </p:spPr>
        <p:txBody>
          <a:bodyPr wrap="square" rtlCol="0">
            <a:spAutoFit/>
          </a:bodyPr>
          <a:lstStyle/>
          <a:p>
            <a:r>
              <a:rPr kumimoji="1" lang="ja-JP" altLang="en-US" dirty="0" smtClean="0">
                <a:latin typeface="+mn-ea"/>
              </a:rPr>
              <a:t>☑ 痛くて首</a:t>
            </a:r>
            <a:r>
              <a:rPr lang="ja-JP" altLang="en-US" dirty="0">
                <a:latin typeface="+mn-ea"/>
              </a:rPr>
              <a:t>が</a:t>
            </a:r>
            <a:r>
              <a:rPr kumimoji="1" lang="ja-JP" altLang="en-US" dirty="0" smtClean="0">
                <a:latin typeface="+mn-ea"/>
              </a:rPr>
              <a:t>回らない</a:t>
            </a:r>
            <a:endParaRPr kumimoji="1" lang="en-US" altLang="ja-JP" dirty="0" smtClean="0">
              <a:latin typeface="+mn-ea"/>
            </a:endParaRPr>
          </a:p>
          <a:p>
            <a:r>
              <a:rPr lang="ja-JP" altLang="en-US" dirty="0" smtClean="0">
                <a:latin typeface="+mn-ea"/>
              </a:rPr>
              <a:t>☑ 腰も痛い</a:t>
            </a:r>
            <a:endParaRPr lang="ja-JP" altLang="en-US" dirty="0">
              <a:latin typeface="+mn-ea"/>
            </a:endParaRPr>
          </a:p>
          <a:p>
            <a:r>
              <a:rPr lang="ja-JP" altLang="en-US" dirty="0" smtClean="0">
                <a:latin typeface="+mn-ea"/>
              </a:rPr>
              <a:t>☑ 寝起きがつらい</a:t>
            </a:r>
            <a:endParaRPr lang="ja-JP" altLang="en-US" dirty="0">
              <a:latin typeface="+mn-ea"/>
            </a:endParaRPr>
          </a:p>
        </p:txBody>
      </p:sp>
      <p:pic>
        <p:nvPicPr>
          <p:cNvPr id="11" name="図 10"/>
          <p:cNvPicPr>
            <a:picLocks noChangeAspect="1"/>
          </p:cNvPicPr>
          <p:nvPr/>
        </p:nvPicPr>
        <p:blipFill rotWithShape="1">
          <a:blip r:embed="rId2" cstate="print">
            <a:extLst>
              <a:ext uri="{28A0092B-C50C-407E-A947-70E740481C1C}">
                <a14:useLocalDpi xmlns:a14="http://schemas.microsoft.com/office/drawing/2010/main" val="0"/>
              </a:ext>
            </a:extLst>
          </a:blip>
          <a:srcRect l="-1" t="12659" r="27" b="14945"/>
          <a:stretch/>
        </p:blipFill>
        <p:spPr>
          <a:xfrm>
            <a:off x="4647281" y="3554396"/>
            <a:ext cx="1968543" cy="2530303"/>
          </a:xfrm>
          <a:prstGeom prst="rect">
            <a:avLst/>
          </a:prstGeom>
        </p:spPr>
      </p:pic>
      <p:sp>
        <p:nvSpPr>
          <p:cNvPr id="12" name="テキスト ボックス 11"/>
          <p:cNvSpPr txBox="1"/>
          <p:nvPr/>
        </p:nvSpPr>
        <p:spPr>
          <a:xfrm>
            <a:off x="92927" y="7987266"/>
            <a:ext cx="2695994" cy="646331"/>
          </a:xfrm>
          <a:prstGeom prst="rect">
            <a:avLst/>
          </a:prstGeom>
          <a:noFill/>
        </p:spPr>
        <p:txBody>
          <a:bodyPr wrap="square" rtlCol="0">
            <a:spAutoFit/>
          </a:bodyPr>
          <a:lstStyle/>
          <a:p>
            <a:r>
              <a:rPr kumimoji="1" lang="ja-JP" altLang="en-US" sz="3600" dirty="0" smtClean="0">
                <a:latin typeface="HGS創英角ｺﾞｼｯｸUB" panose="020B0900000000000000" pitchFamily="50" charset="-128"/>
                <a:ea typeface="HGS創英角ｺﾞｼｯｸUB" panose="020B0900000000000000" pitchFamily="50" charset="-128"/>
              </a:rPr>
              <a:t>ケン整体院</a:t>
            </a:r>
            <a:endParaRPr kumimoji="1" lang="ja-JP" altLang="en-US" sz="3600" dirty="0">
              <a:latin typeface="HGS創英角ｺﾞｼｯｸUB" panose="020B0900000000000000" pitchFamily="50" charset="-128"/>
              <a:ea typeface="HGS創英角ｺﾞｼｯｸUB" panose="020B0900000000000000" pitchFamily="50" charset="-128"/>
            </a:endParaRPr>
          </a:p>
        </p:txBody>
      </p:sp>
      <p:sp>
        <p:nvSpPr>
          <p:cNvPr id="14" name="テキスト ボックス 13"/>
          <p:cNvSpPr txBox="1"/>
          <p:nvPr/>
        </p:nvSpPr>
        <p:spPr>
          <a:xfrm>
            <a:off x="1126623" y="3581779"/>
            <a:ext cx="2444226" cy="369332"/>
          </a:xfrm>
          <a:prstGeom prst="rect">
            <a:avLst/>
          </a:prstGeom>
          <a:noFill/>
        </p:spPr>
        <p:txBody>
          <a:bodyPr wrap="square" rtlCol="0">
            <a:spAutoFit/>
          </a:bodyPr>
          <a:lstStyle/>
          <a:p>
            <a:r>
              <a:rPr kumimoji="1" lang="ja-JP" altLang="en-US" dirty="0" smtClean="0">
                <a:latin typeface="HGPｺﾞｼｯｸE" panose="020B0900000000000000" pitchFamily="50" charset="-128"/>
                <a:ea typeface="HGPｺﾞｼｯｸE" panose="020B0900000000000000" pitchFamily="50" charset="-128"/>
              </a:rPr>
              <a:t>ケン整体　</a:t>
            </a:r>
            <a:r>
              <a:rPr kumimoji="1" lang="ja-JP" altLang="en-US" dirty="0" smtClean="0">
                <a:solidFill>
                  <a:srgbClr val="FF0000"/>
                </a:solidFill>
                <a:latin typeface="HGPｺﾞｼｯｸE" panose="020B0900000000000000" pitchFamily="50" charset="-128"/>
                <a:ea typeface="HGPｺﾞｼｯｸE" panose="020B0900000000000000" pitchFamily="50" charset="-128"/>
              </a:rPr>
              <a:t>３つ</a:t>
            </a:r>
            <a:r>
              <a:rPr kumimoji="1" lang="ja-JP" altLang="en-US" dirty="0" smtClean="0">
                <a:latin typeface="HGPｺﾞｼｯｸE" panose="020B0900000000000000" pitchFamily="50" charset="-128"/>
                <a:ea typeface="HGPｺﾞｼｯｸE" panose="020B0900000000000000" pitchFamily="50" charset="-128"/>
              </a:rPr>
              <a:t>の特徴</a:t>
            </a:r>
            <a:endParaRPr kumimoji="1" lang="ja-JP" altLang="en-US" dirty="0">
              <a:latin typeface="HGPｺﾞｼｯｸE" panose="020B0900000000000000" pitchFamily="50" charset="-128"/>
              <a:ea typeface="HGPｺﾞｼｯｸE" panose="020B0900000000000000" pitchFamily="50" charset="-128"/>
            </a:endParaRPr>
          </a:p>
        </p:txBody>
      </p:sp>
      <p:sp>
        <p:nvSpPr>
          <p:cNvPr id="5" name="テキスト ボックス 4"/>
          <p:cNvSpPr txBox="1"/>
          <p:nvPr/>
        </p:nvSpPr>
        <p:spPr>
          <a:xfrm>
            <a:off x="583215" y="6743047"/>
            <a:ext cx="679269" cy="584775"/>
          </a:xfrm>
          <a:prstGeom prst="rect">
            <a:avLst/>
          </a:prstGeom>
          <a:noFill/>
        </p:spPr>
        <p:txBody>
          <a:bodyPr wrap="square" rtlCol="0">
            <a:spAutoFit/>
          </a:bodyPr>
          <a:lstStyle/>
          <a:p>
            <a:r>
              <a:rPr kumimoji="1" lang="ja-JP" altLang="en-US" sz="1600" dirty="0" smtClean="0">
                <a:solidFill>
                  <a:srgbClr val="FF0000"/>
                </a:solidFill>
              </a:rPr>
              <a:t>特別</a:t>
            </a:r>
            <a:endParaRPr kumimoji="1" lang="en-US" altLang="ja-JP" sz="1600" dirty="0" smtClean="0">
              <a:solidFill>
                <a:srgbClr val="FF0000"/>
              </a:solidFill>
            </a:endParaRPr>
          </a:p>
          <a:p>
            <a:r>
              <a:rPr lang="ja-JP" altLang="en-US" sz="1600" dirty="0">
                <a:solidFill>
                  <a:srgbClr val="FF0000"/>
                </a:solidFill>
              </a:rPr>
              <a:t>価格</a:t>
            </a:r>
            <a:endParaRPr kumimoji="1" lang="ja-JP" altLang="en-US" sz="1600" dirty="0">
              <a:solidFill>
                <a:srgbClr val="FF0000"/>
              </a:solidFill>
            </a:endParaRPr>
          </a:p>
        </p:txBody>
      </p:sp>
      <p:sp>
        <p:nvSpPr>
          <p:cNvPr id="17" name="テキスト ボックス 16"/>
          <p:cNvSpPr txBox="1"/>
          <p:nvPr/>
        </p:nvSpPr>
        <p:spPr>
          <a:xfrm>
            <a:off x="2864796" y="6619936"/>
            <a:ext cx="3509747" cy="707886"/>
          </a:xfrm>
          <a:prstGeom prst="rect">
            <a:avLst/>
          </a:prstGeom>
          <a:noFill/>
        </p:spPr>
        <p:txBody>
          <a:bodyPr wrap="square" rtlCol="0">
            <a:spAutoFit/>
          </a:bodyPr>
          <a:lstStyle/>
          <a:p>
            <a:r>
              <a:rPr kumimoji="1" lang="ja-JP" altLang="en-US" sz="4000" dirty="0" smtClean="0">
                <a:solidFill>
                  <a:srgbClr val="FF0000"/>
                </a:solidFill>
                <a:latin typeface="HGS創英角ｺﾞｼｯｸUB" panose="020B0900000000000000" pitchFamily="50" charset="-128"/>
                <a:ea typeface="HGS創英角ｺﾞｼｯｸUB" panose="020B0900000000000000" pitchFamily="50" charset="-128"/>
              </a:rPr>
              <a:t>４</a:t>
            </a:r>
            <a:r>
              <a:rPr kumimoji="1" lang="en-US" altLang="ja-JP" sz="4000" dirty="0" smtClean="0">
                <a:solidFill>
                  <a:srgbClr val="FF0000"/>
                </a:solidFill>
                <a:latin typeface="HGS創英角ｺﾞｼｯｸUB" panose="020B0900000000000000" pitchFamily="50" charset="-128"/>
                <a:ea typeface="HGS創英角ｺﾞｼｯｸUB" panose="020B0900000000000000" pitchFamily="50" charset="-128"/>
              </a:rPr>
              <a:t>,</a:t>
            </a:r>
            <a:r>
              <a:rPr kumimoji="1" lang="ja-JP" altLang="en-US" sz="4000" dirty="0" smtClean="0">
                <a:solidFill>
                  <a:srgbClr val="FF0000"/>
                </a:solidFill>
                <a:latin typeface="HGS創英角ｺﾞｼｯｸUB" panose="020B0900000000000000" pitchFamily="50" charset="-128"/>
                <a:ea typeface="HGS創英角ｺﾞｼｯｸUB" panose="020B0900000000000000" pitchFamily="50" charset="-128"/>
              </a:rPr>
              <a:t>４１０</a:t>
            </a:r>
            <a:r>
              <a:rPr kumimoji="1" lang="ja-JP" altLang="en-US" sz="3600" dirty="0" smtClean="0">
                <a:solidFill>
                  <a:srgbClr val="FF0000"/>
                </a:solidFill>
              </a:rPr>
              <a:t>円</a:t>
            </a:r>
            <a:r>
              <a:rPr kumimoji="1" lang="ja-JP" altLang="en-US" sz="1200" dirty="0" smtClean="0">
                <a:solidFill>
                  <a:srgbClr val="FF0000"/>
                </a:solidFill>
              </a:rPr>
              <a:t>（税込み）</a:t>
            </a:r>
            <a:endParaRPr kumimoji="1" lang="ja-JP" altLang="en-US" sz="1200" dirty="0">
              <a:solidFill>
                <a:srgbClr val="FF0000"/>
              </a:solidFill>
            </a:endParaRPr>
          </a:p>
        </p:txBody>
      </p:sp>
      <p:sp>
        <p:nvSpPr>
          <p:cNvPr id="18" name="テキスト ボックス 17"/>
          <p:cNvSpPr txBox="1"/>
          <p:nvPr/>
        </p:nvSpPr>
        <p:spPr>
          <a:xfrm>
            <a:off x="985964" y="6743047"/>
            <a:ext cx="2613768" cy="584775"/>
          </a:xfrm>
          <a:prstGeom prst="rect">
            <a:avLst/>
          </a:prstGeom>
          <a:noFill/>
        </p:spPr>
        <p:txBody>
          <a:bodyPr wrap="square" rtlCol="0">
            <a:spAutoFit/>
          </a:bodyPr>
          <a:lstStyle/>
          <a:p>
            <a:r>
              <a:rPr kumimoji="1" lang="ja-JP" altLang="en-US" sz="3200" dirty="0" smtClean="0">
                <a:solidFill>
                  <a:srgbClr val="FF0000"/>
                </a:solidFill>
                <a:latin typeface="HGS創英角ｺﾞｼｯｸUB" panose="020B0900000000000000" pitchFamily="50" charset="-128"/>
                <a:ea typeface="HGS創英角ｺﾞｼｯｸUB" panose="020B0900000000000000" pitchFamily="50" charset="-128"/>
              </a:rPr>
              <a:t>８３</a:t>
            </a:r>
            <a:r>
              <a:rPr lang="ja-JP" altLang="en-US" sz="2800" dirty="0" smtClean="0">
                <a:solidFill>
                  <a:srgbClr val="FF0000"/>
                </a:solidFill>
              </a:rPr>
              <a:t>％</a:t>
            </a:r>
            <a:r>
              <a:rPr kumimoji="1" lang="ja-JP" altLang="en-US" sz="2800" dirty="0" smtClean="0">
                <a:solidFill>
                  <a:srgbClr val="FF0000"/>
                </a:solidFill>
              </a:rPr>
              <a:t> </a:t>
            </a:r>
            <a:r>
              <a:rPr kumimoji="1" lang="en-US" altLang="ja-JP" sz="2800" dirty="0" smtClean="0">
                <a:solidFill>
                  <a:srgbClr val="FF0000"/>
                </a:solidFill>
              </a:rPr>
              <a:t>OFF</a:t>
            </a:r>
            <a:endParaRPr kumimoji="1" lang="ja-JP" altLang="en-US" sz="2800" dirty="0">
              <a:solidFill>
                <a:srgbClr val="FF0000"/>
              </a:solidFill>
            </a:endParaRPr>
          </a:p>
        </p:txBody>
      </p:sp>
      <p:cxnSp>
        <p:nvCxnSpPr>
          <p:cNvPr id="22" name="直線コネクタ 21"/>
          <p:cNvCxnSpPr/>
          <p:nvPr/>
        </p:nvCxnSpPr>
        <p:spPr>
          <a:xfrm>
            <a:off x="0" y="7938364"/>
            <a:ext cx="6858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0" y="7382020"/>
            <a:ext cx="6858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p:cNvSpPr txBox="1"/>
          <p:nvPr/>
        </p:nvSpPr>
        <p:spPr>
          <a:xfrm>
            <a:off x="480482" y="2697962"/>
            <a:ext cx="5947112" cy="738664"/>
          </a:xfrm>
          <a:prstGeom prst="rect">
            <a:avLst/>
          </a:prstGeom>
          <a:noFill/>
        </p:spPr>
        <p:txBody>
          <a:bodyPr wrap="square" rtlCol="0">
            <a:spAutoFit/>
          </a:bodyPr>
          <a:lstStyle/>
          <a:p>
            <a:r>
              <a:rPr lang="ja-JP" altLang="en-US" sz="1400" dirty="0" smtClean="0">
                <a:latin typeface="ＭＳ Ｐ明朝" panose="02020600040205080304" pitchFamily="18" charset="-128"/>
                <a:ea typeface="ＭＳ Ｐ明朝" panose="02020600040205080304" pitchFamily="18" charset="-128"/>
              </a:rPr>
              <a:t>体がつらい時には必ず「痛みの元」があります。</a:t>
            </a:r>
            <a:endParaRPr lang="en-US" altLang="ja-JP" sz="1400" dirty="0" smtClean="0">
              <a:latin typeface="ＭＳ Ｐ明朝" panose="02020600040205080304" pitchFamily="18" charset="-128"/>
              <a:ea typeface="ＭＳ Ｐ明朝" panose="02020600040205080304" pitchFamily="18" charset="-128"/>
            </a:endParaRPr>
          </a:p>
          <a:p>
            <a:r>
              <a:rPr lang="ja-JP" altLang="en-US" sz="1400" dirty="0" smtClean="0">
                <a:latin typeface="ＭＳ Ｐ明朝" panose="02020600040205080304" pitchFamily="18" charset="-128"/>
                <a:ea typeface="ＭＳ Ｐ明朝" panose="02020600040205080304" pitchFamily="18" charset="-128"/>
              </a:rPr>
              <a:t>当院ではそれを根本から治療いたします。</a:t>
            </a:r>
            <a:endParaRPr kumimoji="1" lang="en-US" altLang="ja-JP" sz="1400" dirty="0" smtClean="0">
              <a:latin typeface="ＭＳ Ｐ明朝" panose="02020600040205080304" pitchFamily="18" charset="-128"/>
              <a:ea typeface="ＭＳ Ｐ明朝" panose="02020600040205080304" pitchFamily="18" charset="-128"/>
            </a:endParaRPr>
          </a:p>
          <a:p>
            <a:r>
              <a:rPr kumimoji="1" lang="ja-JP" altLang="en-US" sz="1400" dirty="0" smtClean="0">
                <a:latin typeface="ＭＳ Ｐ明朝" panose="02020600040205080304" pitchFamily="18" charset="-128"/>
                <a:ea typeface="ＭＳ Ｐ明朝" panose="02020600040205080304" pitchFamily="18" charset="-128"/>
              </a:rPr>
              <a:t>「予防に勝るものなし」　体の不調にお悩みの方は、今スグ来院のご予約を！</a:t>
            </a:r>
            <a:endParaRPr kumimoji="1" lang="ja-JP" altLang="en-US" sz="1400" dirty="0">
              <a:latin typeface="ＭＳ Ｐ明朝" panose="02020600040205080304" pitchFamily="18" charset="-128"/>
              <a:ea typeface="ＭＳ Ｐ明朝" panose="02020600040205080304" pitchFamily="18" charset="-128"/>
            </a:endParaRPr>
          </a:p>
        </p:txBody>
      </p:sp>
      <p:sp>
        <p:nvSpPr>
          <p:cNvPr id="25" name="テキスト ボックス 24"/>
          <p:cNvSpPr txBox="1"/>
          <p:nvPr/>
        </p:nvSpPr>
        <p:spPr>
          <a:xfrm>
            <a:off x="557942" y="6208951"/>
            <a:ext cx="2070238" cy="523220"/>
          </a:xfrm>
          <a:prstGeom prst="rect">
            <a:avLst/>
          </a:prstGeom>
          <a:noFill/>
        </p:spPr>
        <p:txBody>
          <a:bodyPr wrap="square" rtlCol="0">
            <a:spAutoFit/>
          </a:bodyPr>
          <a:lstStyle/>
          <a:p>
            <a:r>
              <a:rPr kumimoji="1" lang="ja-JP" altLang="en-US" sz="1400" dirty="0" smtClean="0">
                <a:solidFill>
                  <a:srgbClr val="FF0000"/>
                </a:solidFill>
                <a:latin typeface="+mn-ea"/>
              </a:rPr>
              <a:t>■</a:t>
            </a:r>
            <a:r>
              <a:rPr kumimoji="1" lang="ja-JP" altLang="en-US" sz="1400" dirty="0" smtClean="0">
                <a:latin typeface="+mn-ea"/>
              </a:rPr>
              <a:t>初めての方限定</a:t>
            </a:r>
            <a:endParaRPr kumimoji="1" lang="en-US" altLang="ja-JP" sz="1400" dirty="0" smtClean="0">
              <a:latin typeface="+mn-ea"/>
            </a:endParaRPr>
          </a:p>
          <a:p>
            <a:r>
              <a:rPr lang="ja-JP" altLang="en-US" sz="1400" dirty="0">
                <a:solidFill>
                  <a:srgbClr val="FF0000"/>
                </a:solidFill>
                <a:latin typeface="+mn-ea"/>
              </a:rPr>
              <a:t>■</a:t>
            </a:r>
            <a:r>
              <a:rPr lang="ja-JP" altLang="en-US" sz="1400" dirty="0" smtClean="0">
                <a:latin typeface="+mn-ea"/>
              </a:rPr>
              <a:t>本日から</a:t>
            </a:r>
            <a:r>
              <a:rPr lang="en-US" altLang="ja-JP" sz="1400" dirty="0" smtClean="0">
                <a:latin typeface="+mn-ea"/>
              </a:rPr>
              <a:t>14</a:t>
            </a:r>
            <a:r>
              <a:rPr lang="ja-JP" altLang="en-US" sz="1400" dirty="0" smtClean="0">
                <a:latin typeface="+mn-ea"/>
              </a:rPr>
              <a:t>日間限定</a:t>
            </a:r>
            <a:endParaRPr kumimoji="1" lang="ja-JP" altLang="en-US" sz="1400" dirty="0">
              <a:latin typeface="+mn-ea"/>
            </a:endParaRPr>
          </a:p>
        </p:txBody>
      </p:sp>
      <p:sp>
        <p:nvSpPr>
          <p:cNvPr id="26" name="テキスト ボックス 25"/>
          <p:cNvSpPr txBox="1"/>
          <p:nvPr/>
        </p:nvSpPr>
        <p:spPr>
          <a:xfrm>
            <a:off x="3013211" y="6462032"/>
            <a:ext cx="2118360" cy="261610"/>
          </a:xfrm>
          <a:prstGeom prst="rect">
            <a:avLst/>
          </a:prstGeom>
          <a:noFill/>
        </p:spPr>
        <p:txBody>
          <a:bodyPr wrap="square" rtlCol="0">
            <a:spAutoFit/>
          </a:bodyPr>
          <a:lstStyle/>
          <a:p>
            <a:r>
              <a:rPr kumimoji="1" lang="ja-JP" altLang="en-US" sz="1100" dirty="0" smtClean="0">
                <a:latin typeface="+mn-ea"/>
              </a:rPr>
              <a:t>基本整体 通常 </a:t>
            </a:r>
            <a:r>
              <a:rPr kumimoji="1" lang="en-US" altLang="ja-JP" sz="1100" dirty="0" smtClean="0">
                <a:solidFill>
                  <a:srgbClr val="FF0000"/>
                </a:solidFill>
                <a:latin typeface="+mn-ea"/>
              </a:rPr>
              <a:t>25,920</a:t>
            </a:r>
            <a:r>
              <a:rPr lang="ja-JP" altLang="en-US" sz="1100" dirty="0" smtClean="0">
                <a:solidFill>
                  <a:srgbClr val="FF0000"/>
                </a:solidFill>
                <a:latin typeface="+mn-ea"/>
              </a:rPr>
              <a:t>円</a:t>
            </a:r>
            <a:r>
              <a:rPr lang="ja-JP" altLang="en-US" sz="1100" dirty="0" smtClean="0">
                <a:latin typeface="+mn-ea"/>
              </a:rPr>
              <a:t>のところ</a:t>
            </a:r>
            <a:endParaRPr kumimoji="1" lang="ja-JP" altLang="en-US" sz="1100" dirty="0">
              <a:latin typeface="+mn-ea"/>
            </a:endParaRPr>
          </a:p>
        </p:txBody>
      </p:sp>
      <p:sp>
        <p:nvSpPr>
          <p:cNvPr id="28" name="テキスト ボックス 27"/>
          <p:cNvSpPr txBox="1"/>
          <p:nvPr/>
        </p:nvSpPr>
        <p:spPr>
          <a:xfrm>
            <a:off x="0" y="7470050"/>
            <a:ext cx="6858000" cy="369332"/>
          </a:xfrm>
          <a:prstGeom prst="rect">
            <a:avLst/>
          </a:prstGeom>
          <a:noFill/>
        </p:spPr>
        <p:txBody>
          <a:bodyPr wrap="square" rtlCol="0">
            <a:spAutoFit/>
          </a:bodyPr>
          <a:lstStyle/>
          <a:p>
            <a:pPr algn="ctr"/>
            <a:r>
              <a:rPr lang="ja-JP" altLang="en-US" dirty="0" smtClean="0">
                <a:latin typeface="+mn-ea"/>
              </a:rPr>
              <a:t>　会員制度　入会金　</a:t>
            </a:r>
            <a:r>
              <a:rPr lang="en-US" altLang="ja-JP" dirty="0" smtClean="0">
                <a:latin typeface="+mn-ea"/>
              </a:rPr>
              <a:t>1</a:t>
            </a:r>
            <a:r>
              <a:rPr lang="ja-JP" altLang="en-US" dirty="0" smtClean="0">
                <a:latin typeface="+mn-ea"/>
              </a:rPr>
              <a:t>万円　</a:t>
            </a:r>
            <a:r>
              <a:rPr lang="en-US" altLang="ja-JP" dirty="0" smtClean="0">
                <a:latin typeface="+mn-ea"/>
              </a:rPr>
              <a:t>1</a:t>
            </a:r>
            <a:r>
              <a:rPr lang="ja-JP" altLang="en-US" dirty="0" smtClean="0">
                <a:latin typeface="+mn-ea"/>
              </a:rPr>
              <a:t>回ごとの施術が</a:t>
            </a:r>
            <a:r>
              <a:rPr lang="ja-JP" altLang="en-US" dirty="0" smtClean="0">
                <a:solidFill>
                  <a:srgbClr val="FF0000"/>
                </a:solidFill>
                <a:latin typeface="+mn-ea"/>
              </a:rPr>
              <a:t>１万円</a:t>
            </a:r>
            <a:r>
              <a:rPr lang="ja-JP" altLang="en-US" dirty="0" smtClean="0">
                <a:latin typeface="+mn-ea"/>
              </a:rPr>
              <a:t>に</a:t>
            </a:r>
            <a:endParaRPr kumimoji="1" lang="ja-JP" altLang="en-US" dirty="0">
              <a:latin typeface="+mn-ea"/>
            </a:endParaRPr>
          </a:p>
        </p:txBody>
      </p:sp>
      <p:sp>
        <p:nvSpPr>
          <p:cNvPr id="34" name="円/楕円 33"/>
          <p:cNvSpPr/>
          <p:nvPr/>
        </p:nvSpPr>
        <p:spPr>
          <a:xfrm>
            <a:off x="373703" y="4048745"/>
            <a:ext cx="274320" cy="2743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1</a:t>
            </a:r>
            <a:endParaRPr kumimoji="1" lang="ja-JP" altLang="en-US" dirty="0"/>
          </a:p>
        </p:txBody>
      </p:sp>
      <p:sp>
        <p:nvSpPr>
          <p:cNvPr id="35" name="円/楕円 34"/>
          <p:cNvSpPr/>
          <p:nvPr/>
        </p:nvSpPr>
        <p:spPr>
          <a:xfrm>
            <a:off x="373702" y="4708735"/>
            <a:ext cx="274320" cy="2743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2</a:t>
            </a:r>
            <a:endParaRPr kumimoji="1" lang="ja-JP" altLang="en-US" dirty="0"/>
          </a:p>
        </p:txBody>
      </p:sp>
      <p:sp>
        <p:nvSpPr>
          <p:cNvPr id="36" name="円/楕円 35"/>
          <p:cNvSpPr/>
          <p:nvPr/>
        </p:nvSpPr>
        <p:spPr>
          <a:xfrm>
            <a:off x="373702" y="5402238"/>
            <a:ext cx="274320" cy="27432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3</a:t>
            </a:r>
            <a:endParaRPr kumimoji="1" lang="ja-JP" altLang="en-US" dirty="0"/>
          </a:p>
        </p:txBody>
      </p:sp>
      <p:sp>
        <p:nvSpPr>
          <p:cNvPr id="37" name="テキスト ボックス 36"/>
          <p:cNvSpPr txBox="1"/>
          <p:nvPr/>
        </p:nvSpPr>
        <p:spPr>
          <a:xfrm>
            <a:off x="648022" y="4035471"/>
            <a:ext cx="3140075" cy="307777"/>
          </a:xfrm>
          <a:prstGeom prst="rect">
            <a:avLst/>
          </a:prstGeom>
          <a:noFill/>
        </p:spPr>
        <p:txBody>
          <a:bodyPr wrap="square" rtlCol="0">
            <a:spAutoFit/>
          </a:bodyPr>
          <a:lstStyle/>
          <a:p>
            <a:r>
              <a:rPr kumimoji="1" lang="ja-JP" altLang="en-US" sz="1400" dirty="0" smtClean="0"/>
              <a:t>脳、内臓、自律神経にアプローチ</a:t>
            </a:r>
            <a:r>
              <a:rPr lang="ja-JP" altLang="en-US" sz="1400" dirty="0" smtClean="0"/>
              <a:t>！</a:t>
            </a:r>
            <a:endParaRPr kumimoji="1" lang="ja-JP" altLang="en-US" sz="1400" dirty="0"/>
          </a:p>
        </p:txBody>
      </p:sp>
      <p:sp>
        <p:nvSpPr>
          <p:cNvPr id="38" name="テキスト ボックス 37"/>
          <p:cNvSpPr txBox="1"/>
          <p:nvPr/>
        </p:nvSpPr>
        <p:spPr>
          <a:xfrm>
            <a:off x="648021" y="4692006"/>
            <a:ext cx="3140075" cy="307777"/>
          </a:xfrm>
          <a:prstGeom prst="rect">
            <a:avLst/>
          </a:prstGeom>
          <a:noFill/>
        </p:spPr>
        <p:txBody>
          <a:bodyPr wrap="square" rtlCol="0">
            <a:spAutoFit/>
          </a:bodyPr>
          <a:lstStyle/>
          <a:p>
            <a:r>
              <a:rPr kumimoji="1" lang="ja-JP" altLang="en-US" sz="1400" dirty="0" smtClean="0"/>
              <a:t>やさしい矯正でピンポイントに施術</a:t>
            </a:r>
            <a:r>
              <a:rPr lang="ja-JP" altLang="en-US" sz="1400" dirty="0" smtClean="0"/>
              <a:t>！</a:t>
            </a:r>
            <a:endParaRPr kumimoji="1" lang="ja-JP" altLang="en-US" sz="1400" dirty="0"/>
          </a:p>
        </p:txBody>
      </p:sp>
      <p:sp>
        <p:nvSpPr>
          <p:cNvPr id="39" name="テキスト ボックス 38"/>
          <p:cNvSpPr txBox="1"/>
          <p:nvPr/>
        </p:nvSpPr>
        <p:spPr>
          <a:xfrm>
            <a:off x="700938" y="5377093"/>
            <a:ext cx="3140075" cy="307777"/>
          </a:xfrm>
          <a:prstGeom prst="rect">
            <a:avLst/>
          </a:prstGeom>
          <a:noFill/>
        </p:spPr>
        <p:txBody>
          <a:bodyPr wrap="square" rtlCol="0">
            <a:spAutoFit/>
          </a:bodyPr>
          <a:lstStyle/>
          <a:p>
            <a:r>
              <a:rPr kumimoji="1" lang="ja-JP" altLang="en-US" sz="1400" dirty="0" smtClean="0"/>
              <a:t>施術時間と改善まで</a:t>
            </a:r>
            <a:r>
              <a:rPr lang="ja-JP" altLang="en-US" sz="1400" dirty="0" smtClean="0"/>
              <a:t>の時間が短い！</a:t>
            </a:r>
            <a:endParaRPr kumimoji="1" lang="ja-JP" altLang="en-US" sz="1400" dirty="0"/>
          </a:p>
        </p:txBody>
      </p:sp>
      <p:sp>
        <p:nvSpPr>
          <p:cNvPr id="40" name="テキスト ボックス 39"/>
          <p:cNvSpPr txBox="1"/>
          <p:nvPr/>
        </p:nvSpPr>
        <p:spPr>
          <a:xfrm>
            <a:off x="683625" y="4268731"/>
            <a:ext cx="3903615" cy="400110"/>
          </a:xfrm>
          <a:prstGeom prst="rect">
            <a:avLst/>
          </a:prstGeom>
          <a:noFill/>
        </p:spPr>
        <p:txBody>
          <a:bodyPr wrap="square" rtlCol="0">
            <a:spAutoFit/>
          </a:bodyPr>
          <a:lstStyle/>
          <a:p>
            <a:r>
              <a:rPr kumimoji="1" lang="ja-JP" altLang="en-US" sz="1000" dirty="0" smtClean="0">
                <a:latin typeface="ＭＳ Ｐ明朝" panose="02020600040205080304" pitchFamily="18" charset="-128"/>
                <a:ea typeface="ＭＳ Ｐ明朝" panose="02020600040205080304" pitchFamily="18" charset="-128"/>
              </a:rPr>
              <a:t>痛みの原因は痛みのある部位とは別の部分であることが多いのです。その原因に直接アプローチして治していきます。</a:t>
            </a:r>
            <a:endParaRPr kumimoji="1" lang="ja-JP" altLang="en-US" sz="1000" dirty="0">
              <a:latin typeface="ＭＳ Ｐ明朝" panose="02020600040205080304" pitchFamily="18" charset="-128"/>
              <a:ea typeface="ＭＳ Ｐ明朝" panose="02020600040205080304" pitchFamily="18" charset="-128"/>
            </a:endParaRPr>
          </a:p>
        </p:txBody>
      </p:sp>
      <p:sp>
        <p:nvSpPr>
          <p:cNvPr id="41" name="テキスト ボックス 40"/>
          <p:cNvSpPr txBox="1"/>
          <p:nvPr/>
        </p:nvSpPr>
        <p:spPr>
          <a:xfrm>
            <a:off x="683625" y="4954686"/>
            <a:ext cx="3908719" cy="400110"/>
          </a:xfrm>
          <a:prstGeom prst="rect">
            <a:avLst/>
          </a:prstGeom>
          <a:noFill/>
        </p:spPr>
        <p:txBody>
          <a:bodyPr wrap="square" rtlCol="0">
            <a:spAutoFit/>
          </a:bodyPr>
          <a:lstStyle/>
          <a:p>
            <a:r>
              <a:rPr kumimoji="1" lang="ja-JP" altLang="en-US" sz="1000" dirty="0" smtClean="0">
                <a:latin typeface="ＭＳ Ｐ明朝" panose="02020600040205080304" pitchFamily="18" charset="-128"/>
                <a:ea typeface="ＭＳ Ｐ明朝" panose="02020600040205080304" pitchFamily="18" charset="-128"/>
              </a:rPr>
              <a:t>アジャスターによる矯正で、原因をピンポイントに狙って瞬間的に矯正することで痛みや体への負担もなく施術します。</a:t>
            </a:r>
            <a:endParaRPr kumimoji="1" lang="ja-JP" altLang="en-US" sz="1000" dirty="0">
              <a:latin typeface="ＭＳ Ｐ明朝" panose="02020600040205080304" pitchFamily="18" charset="-128"/>
              <a:ea typeface="ＭＳ Ｐ明朝" panose="02020600040205080304" pitchFamily="18" charset="-128"/>
            </a:endParaRPr>
          </a:p>
        </p:txBody>
      </p:sp>
      <p:sp>
        <p:nvSpPr>
          <p:cNvPr id="42" name="テキスト ボックス 41"/>
          <p:cNvSpPr txBox="1"/>
          <p:nvPr/>
        </p:nvSpPr>
        <p:spPr>
          <a:xfrm>
            <a:off x="683625" y="5616552"/>
            <a:ext cx="3908719" cy="400110"/>
          </a:xfrm>
          <a:prstGeom prst="rect">
            <a:avLst/>
          </a:prstGeom>
          <a:noFill/>
        </p:spPr>
        <p:txBody>
          <a:bodyPr wrap="square" rtlCol="0">
            <a:spAutoFit/>
          </a:bodyPr>
          <a:lstStyle/>
          <a:p>
            <a:r>
              <a:rPr kumimoji="1" lang="ja-JP" altLang="en-US" sz="1000" dirty="0" smtClean="0">
                <a:latin typeface="ＭＳ Ｐ明朝" panose="02020600040205080304" pitchFamily="18" charset="-128"/>
                <a:ea typeface="ＭＳ Ｐ明朝" panose="02020600040205080304" pitchFamily="18" charset="-128"/>
              </a:rPr>
              <a:t>痛みの原因に直接アプローチするのでムダ</a:t>
            </a:r>
            <a:r>
              <a:rPr lang="ja-JP" altLang="en-US" sz="1000" dirty="0" smtClean="0">
                <a:latin typeface="ＭＳ Ｐ明朝" panose="02020600040205080304" pitchFamily="18" charset="-128"/>
                <a:ea typeface="ＭＳ Ｐ明朝" panose="02020600040205080304" pitchFamily="18" charset="-128"/>
              </a:rPr>
              <a:t>な時間はかかりません</a:t>
            </a:r>
            <a:r>
              <a:rPr kumimoji="1" lang="ja-JP" altLang="en-US" sz="1000" dirty="0" smtClean="0">
                <a:latin typeface="ＭＳ Ｐ明朝" panose="02020600040205080304" pitchFamily="18" charset="-128"/>
                <a:ea typeface="ＭＳ Ｐ明朝" panose="02020600040205080304" pitchFamily="18" charset="-128"/>
              </a:rPr>
              <a:t>。</a:t>
            </a:r>
            <a:endParaRPr kumimoji="1" lang="en-US" altLang="ja-JP" sz="1000" dirty="0" smtClean="0">
              <a:latin typeface="ＭＳ Ｐ明朝" panose="02020600040205080304" pitchFamily="18" charset="-128"/>
              <a:ea typeface="ＭＳ Ｐ明朝" panose="02020600040205080304" pitchFamily="18" charset="-128"/>
            </a:endParaRPr>
          </a:p>
          <a:p>
            <a:r>
              <a:rPr lang="ja-JP" altLang="en-US" sz="1000" dirty="0" smtClean="0">
                <a:latin typeface="ＭＳ Ｐ明朝" panose="02020600040205080304" pitchFamily="18" charset="-128"/>
                <a:ea typeface="ＭＳ Ｐ明朝" panose="02020600040205080304" pitchFamily="18" charset="-128"/>
              </a:rPr>
              <a:t>改善までの時間も短くてすみます。</a:t>
            </a:r>
            <a:endParaRPr kumimoji="1" lang="ja-JP" altLang="en-US" sz="1000" dirty="0">
              <a:latin typeface="ＭＳ Ｐ明朝" panose="02020600040205080304" pitchFamily="18" charset="-128"/>
              <a:ea typeface="ＭＳ Ｐ明朝" panose="02020600040205080304" pitchFamily="18" charset="-128"/>
            </a:endParaRPr>
          </a:p>
        </p:txBody>
      </p:sp>
      <p:sp>
        <p:nvSpPr>
          <p:cNvPr id="44" name="テキスト ボックス 43"/>
          <p:cNvSpPr txBox="1"/>
          <p:nvPr/>
        </p:nvSpPr>
        <p:spPr>
          <a:xfrm>
            <a:off x="2448562" y="8097303"/>
            <a:ext cx="2632758" cy="461665"/>
          </a:xfrm>
          <a:prstGeom prst="rect">
            <a:avLst/>
          </a:prstGeom>
          <a:noFill/>
        </p:spPr>
        <p:txBody>
          <a:bodyPr wrap="square" rtlCol="0">
            <a:spAutoFit/>
          </a:bodyPr>
          <a:lstStyle/>
          <a:p>
            <a:r>
              <a:rPr kumimoji="1" lang="ja-JP" altLang="en-US" sz="1200" dirty="0" smtClean="0">
                <a:latin typeface="+mn-ea"/>
              </a:rPr>
              <a:t>東京都荒川区西尾久</a:t>
            </a:r>
            <a:r>
              <a:rPr kumimoji="1" lang="en-US" altLang="ja-JP" sz="1200" dirty="0" smtClean="0">
                <a:latin typeface="+mn-ea"/>
              </a:rPr>
              <a:t>8-27-9</a:t>
            </a:r>
          </a:p>
          <a:p>
            <a:r>
              <a:rPr lang="ja-JP" altLang="en-US" sz="1200" dirty="0">
                <a:latin typeface="+mn-ea"/>
              </a:rPr>
              <a:t>月～土曜 </a:t>
            </a:r>
            <a:r>
              <a:rPr lang="en-US" altLang="ja-JP" sz="1200" dirty="0">
                <a:latin typeface="+mn-ea"/>
              </a:rPr>
              <a:t>11</a:t>
            </a:r>
            <a:r>
              <a:rPr lang="ja-JP" altLang="en-US" sz="1200" dirty="0">
                <a:latin typeface="+mn-ea"/>
              </a:rPr>
              <a:t>時～</a:t>
            </a:r>
            <a:r>
              <a:rPr lang="en-US" altLang="ja-JP" sz="1200" dirty="0">
                <a:latin typeface="+mn-ea"/>
              </a:rPr>
              <a:t>22</a:t>
            </a:r>
            <a:r>
              <a:rPr lang="ja-JP" altLang="en-US" sz="1200" dirty="0">
                <a:latin typeface="+mn-ea"/>
              </a:rPr>
              <a:t>時 </a:t>
            </a:r>
            <a:r>
              <a:rPr lang="ja-JP" altLang="en-US" sz="1200" dirty="0" smtClean="0">
                <a:latin typeface="+mn-ea"/>
              </a:rPr>
              <a:t> 日祝日休診</a:t>
            </a:r>
            <a:endParaRPr lang="ja-JP" altLang="en-US" sz="1200" dirty="0">
              <a:latin typeface="+mn-ea"/>
            </a:endParaRPr>
          </a:p>
        </p:txBody>
      </p:sp>
      <p:sp>
        <p:nvSpPr>
          <p:cNvPr id="45" name="テキスト ボックス 44"/>
          <p:cNvSpPr txBox="1"/>
          <p:nvPr/>
        </p:nvSpPr>
        <p:spPr>
          <a:xfrm>
            <a:off x="175039" y="9421347"/>
            <a:ext cx="4906281" cy="338554"/>
          </a:xfrm>
          <a:prstGeom prst="rect">
            <a:avLst/>
          </a:prstGeom>
          <a:noFill/>
        </p:spPr>
        <p:txBody>
          <a:bodyPr wrap="square" rtlCol="0">
            <a:spAutoFit/>
          </a:bodyPr>
          <a:lstStyle/>
          <a:p>
            <a:r>
              <a:rPr kumimoji="1" lang="ja-JP" altLang="en-US" sz="1600" dirty="0" smtClean="0"/>
              <a:t>電話、メールとも</a:t>
            </a:r>
            <a:r>
              <a:rPr kumimoji="1" lang="ja-JP" altLang="en-US" sz="1600" dirty="0" smtClean="0">
                <a:solidFill>
                  <a:srgbClr val="FF0000"/>
                </a:solidFill>
              </a:rPr>
              <a:t>「チラシを見て」</a:t>
            </a:r>
            <a:r>
              <a:rPr kumimoji="1" lang="ja-JP" altLang="en-US" sz="1600" dirty="0" smtClean="0"/>
              <a:t>とご連絡ください。</a:t>
            </a:r>
            <a:endParaRPr kumimoji="1" lang="en-US" altLang="ja-JP" sz="1600" dirty="0" smtClean="0"/>
          </a:p>
        </p:txBody>
      </p:sp>
      <p:sp>
        <p:nvSpPr>
          <p:cNvPr id="54" name="円/楕円 53"/>
          <p:cNvSpPr/>
          <p:nvPr/>
        </p:nvSpPr>
        <p:spPr>
          <a:xfrm>
            <a:off x="800212" y="1119291"/>
            <a:ext cx="1276438" cy="543378"/>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p:cNvGrpSpPr/>
          <p:nvPr/>
        </p:nvGrpSpPr>
        <p:grpSpPr>
          <a:xfrm>
            <a:off x="787896" y="1064327"/>
            <a:ext cx="5163014" cy="707886"/>
            <a:chOff x="468166" y="1057008"/>
            <a:chExt cx="5163014" cy="707886"/>
          </a:xfrm>
        </p:grpSpPr>
        <p:sp>
          <p:nvSpPr>
            <p:cNvPr id="27" name="テキスト ボックス 26"/>
            <p:cNvSpPr txBox="1"/>
            <p:nvPr/>
          </p:nvSpPr>
          <p:spPr>
            <a:xfrm>
              <a:off x="1820105" y="1057008"/>
              <a:ext cx="3811075" cy="707886"/>
            </a:xfrm>
            <a:prstGeom prst="rect">
              <a:avLst/>
            </a:prstGeom>
            <a:noFill/>
          </p:spPr>
          <p:txBody>
            <a:bodyPr wrap="square" rtlCol="0">
              <a:spAutoFit/>
            </a:bodyPr>
            <a:lstStyle/>
            <a:p>
              <a:r>
                <a:rPr kumimoji="1" lang="ja-JP" altLang="en-US" sz="2400" dirty="0" smtClean="0">
                  <a:latin typeface="HGPｺﾞｼｯｸE" panose="020B0900000000000000" pitchFamily="50" charset="-128"/>
                  <a:ea typeface="HGPｺﾞｼｯｸE" panose="020B0900000000000000" pitchFamily="50" charset="-128"/>
                </a:rPr>
                <a:t>「原因からきちんと解決」</a:t>
              </a:r>
              <a:r>
                <a:rPr kumimoji="1" lang="ja-JP" altLang="en-US" sz="1600" dirty="0" smtClean="0">
                  <a:latin typeface="HGPｺﾞｼｯｸE" panose="020B0900000000000000" pitchFamily="50" charset="-128"/>
                  <a:ea typeface="HGPｺﾞｼｯｸE" panose="020B0900000000000000" pitchFamily="50" charset="-128"/>
                </a:rPr>
                <a:t>する</a:t>
              </a:r>
              <a:endParaRPr kumimoji="1" lang="en-US" altLang="ja-JP" sz="1600" dirty="0" smtClean="0">
                <a:latin typeface="HGPｺﾞｼｯｸE" panose="020B0900000000000000" pitchFamily="50" charset="-128"/>
                <a:ea typeface="HGPｺﾞｼｯｸE" panose="020B0900000000000000" pitchFamily="50" charset="-128"/>
              </a:endParaRPr>
            </a:p>
            <a:p>
              <a:r>
                <a:rPr kumimoji="1" lang="ja-JP" altLang="en-US" sz="1600" dirty="0" smtClean="0">
                  <a:latin typeface="HGPｺﾞｼｯｸE" panose="020B0900000000000000" pitchFamily="50" charset="-128"/>
                  <a:ea typeface="HGPｺﾞｼｯｸE" panose="020B0900000000000000" pitchFamily="50" charset="-128"/>
                </a:rPr>
                <a:t>整体院があることをご存じですか？</a:t>
              </a:r>
              <a:endParaRPr kumimoji="1" lang="ja-JP" altLang="en-US" sz="1600" dirty="0">
                <a:latin typeface="HGPｺﾞｼｯｸE" panose="020B0900000000000000" pitchFamily="50" charset="-128"/>
                <a:ea typeface="HGPｺﾞｼｯｸE" panose="020B0900000000000000" pitchFamily="50" charset="-128"/>
              </a:endParaRPr>
            </a:p>
          </p:txBody>
        </p:sp>
        <p:sp>
          <p:nvSpPr>
            <p:cNvPr id="29" name="テキスト ボックス 28"/>
            <p:cNvSpPr txBox="1"/>
            <p:nvPr/>
          </p:nvSpPr>
          <p:spPr>
            <a:xfrm>
              <a:off x="468166" y="1136290"/>
              <a:ext cx="1391931" cy="461665"/>
            </a:xfrm>
            <a:prstGeom prst="rect">
              <a:avLst/>
            </a:prstGeom>
            <a:noFill/>
          </p:spPr>
          <p:txBody>
            <a:bodyPr wrap="square" rtlCol="0">
              <a:spAutoFit/>
            </a:bodyPr>
            <a:lstStyle/>
            <a:p>
              <a:pPr algn="ctr"/>
              <a:r>
                <a:rPr kumimoji="1" lang="ja-JP" altLang="en-US" sz="1200" dirty="0" smtClean="0">
                  <a:solidFill>
                    <a:srgbClr val="FF0000"/>
                  </a:solidFill>
                </a:rPr>
                <a:t>都電</a:t>
              </a:r>
              <a:endParaRPr kumimoji="1" lang="en-US" altLang="ja-JP" sz="1200" dirty="0" smtClean="0">
                <a:solidFill>
                  <a:srgbClr val="FF0000"/>
                </a:solidFill>
              </a:endParaRPr>
            </a:p>
            <a:p>
              <a:pPr algn="ctr"/>
              <a:r>
                <a:rPr kumimoji="1" lang="ja-JP" altLang="en-US" sz="1200" dirty="0" smtClean="0">
                  <a:solidFill>
                    <a:srgbClr val="FF0000"/>
                  </a:solidFill>
                  <a:latin typeface="HGPｺﾞｼｯｸE" panose="020B0900000000000000" pitchFamily="50" charset="-128"/>
                  <a:ea typeface="HGPｺﾞｼｯｸE" panose="020B0900000000000000" pitchFamily="50" charset="-128"/>
                </a:rPr>
                <a:t>「荒川車庫前」</a:t>
              </a:r>
              <a:r>
                <a:rPr kumimoji="1" lang="ja-JP" altLang="en-US" sz="1200" dirty="0" smtClean="0">
                  <a:solidFill>
                    <a:srgbClr val="FF0000"/>
                  </a:solidFill>
                </a:rPr>
                <a:t>に</a:t>
              </a:r>
              <a:endParaRPr kumimoji="1" lang="ja-JP" altLang="en-US" sz="1200" dirty="0">
                <a:solidFill>
                  <a:srgbClr val="FF0000"/>
                </a:solidFill>
              </a:endParaRPr>
            </a:p>
          </p:txBody>
        </p:sp>
      </p:grpSp>
      <p:sp>
        <p:nvSpPr>
          <p:cNvPr id="46" name="テキスト ボックス 45"/>
          <p:cNvSpPr txBox="1"/>
          <p:nvPr/>
        </p:nvSpPr>
        <p:spPr>
          <a:xfrm>
            <a:off x="92926" y="8520587"/>
            <a:ext cx="4261600" cy="892552"/>
          </a:xfrm>
          <a:prstGeom prst="rect">
            <a:avLst/>
          </a:prstGeom>
          <a:noFill/>
        </p:spPr>
        <p:txBody>
          <a:bodyPr wrap="square" rtlCol="0">
            <a:spAutoFit/>
          </a:bodyPr>
          <a:lstStyle/>
          <a:p>
            <a:r>
              <a:rPr kumimoji="1" lang="ja-JP" altLang="en-US" sz="2800" dirty="0" smtClean="0">
                <a:latin typeface="HGPｺﾞｼｯｸE" panose="020B0900000000000000" pitchFamily="50" charset="-128"/>
                <a:ea typeface="HGPｺﾞｼｯｸE" panose="020B0900000000000000" pitchFamily="50" charset="-128"/>
              </a:rPr>
              <a:t>📞</a:t>
            </a:r>
            <a:r>
              <a:rPr kumimoji="1" lang="en-US" altLang="ja-JP" sz="2800" dirty="0" smtClean="0">
                <a:latin typeface="HGPｺﾞｼｯｸE" panose="020B0900000000000000" pitchFamily="50" charset="-128"/>
                <a:ea typeface="HGPｺﾞｼｯｸE" panose="020B0900000000000000" pitchFamily="50" charset="-128"/>
              </a:rPr>
              <a:t>03-1234-5678</a:t>
            </a:r>
          </a:p>
          <a:p>
            <a:pPr indent="358775"/>
            <a:r>
              <a:rPr lang="en-US" altLang="ja-JP" sz="2400" dirty="0" smtClean="0">
                <a:latin typeface="HGPｺﾞｼｯｸE" panose="020B0900000000000000" pitchFamily="50" charset="-128"/>
                <a:ea typeface="HGPｺﾞｼｯｸE" panose="020B0900000000000000" pitchFamily="50" charset="-128"/>
              </a:rPr>
              <a:t>kenseitai.no1@gmail.com</a:t>
            </a:r>
            <a:endParaRPr kumimoji="1" lang="en-US" altLang="ja-JP" sz="2400" dirty="0" smtClean="0">
              <a:latin typeface="HGPｺﾞｼｯｸE" panose="020B0900000000000000" pitchFamily="50" charset="-128"/>
              <a:ea typeface="HGPｺﾞｼｯｸE" panose="020B0900000000000000" pitchFamily="50" charset="-128"/>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0978" y="8190201"/>
            <a:ext cx="1970040" cy="1539482"/>
          </a:xfrm>
          <a:prstGeom prst="rect">
            <a:avLst/>
          </a:prstGeom>
        </p:spPr>
      </p:pic>
    </p:spTree>
    <p:extLst>
      <p:ext uri="{BB962C8B-B14F-4D97-AF65-F5344CB8AC3E}">
        <p14:creationId xmlns:p14="http://schemas.microsoft.com/office/powerpoint/2010/main" val="2748371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正方形/長方形 22"/>
          <p:cNvSpPr/>
          <p:nvPr/>
        </p:nvSpPr>
        <p:spPr>
          <a:xfrm>
            <a:off x="163418" y="4393756"/>
            <a:ext cx="6505481" cy="29179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HGPｺﾞｼｯｸE" panose="020B0900000000000000" pitchFamily="50" charset="-128"/>
              <a:ea typeface="HGPｺﾞｼｯｸE" panose="020B0900000000000000" pitchFamily="50" charset="-128"/>
            </a:endParaRP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110" y="708737"/>
            <a:ext cx="1894114" cy="1892009"/>
          </a:xfrm>
          <a:prstGeom prst="ellipse">
            <a:avLst/>
          </a:prstGeom>
          <a:ln>
            <a:noFill/>
          </a:ln>
          <a:effectLst>
            <a:softEdge rad="112500"/>
          </a:effectLst>
        </p:spPr>
      </p:pic>
      <p:sp>
        <p:nvSpPr>
          <p:cNvPr id="3" name="テキスト ボックス 2"/>
          <p:cNvSpPr txBox="1"/>
          <p:nvPr/>
        </p:nvSpPr>
        <p:spPr>
          <a:xfrm>
            <a:off x="235110" y="2621156"/>
            <a:ext cx="1290834" cy="1115690"/>
          </a:xfrm>
          <a:prstGeom prst="rect">
            <a:avLst/>
          </a:prstGeom>
          <a:noFill/>
        </p:spPr>
        <p:txBody>
          <a:bodyPr wrap="square" rtlCol="0">
            <a:spAutoFit/>
          </a:bodyPr>
          <a:lstStyle/>
          <a:p>
            <a:r>
              <a:rPr kumimoji="1" lang="ja-JP" altLang="en-US" sz="1050" dirty="0" smtClean="0">
                <a:latin typeface="+mn-ea"/>
              </a:rPr>
              <a:t>ケン整体院　院長</a:t>
            </a:r>
            <a:endParaRPr kumimoji="1" lang="en-US" altLang="ja-JP" sz="1050" dirty="0" smtClean="0">
              <a:latin typeface="+mn-ea"/>
            </a:endParaRPr>
          </a:p>
          <a:p>
            <a:r>
              <a:rPr kumimoji="1" lang="ja-JP" altLang="en-US" sz="1400" dirty="0" smtClean="0">
                <a:latin typeface="+mn-ea"/>
              </a:rPr>
              <a:t>三 上　賢 一</a:t>
            </a:r>
            <a:endParaRPr kumimoji="1" lang="en-US" altLang="ja-JP" sz="1400" dirty="0" smtClean="0">
              <a:latin typeface="+mn-ea"/>
            </a:endParaRPr>
          </a:p>
          <a:p>
            <a:endParaRPr kumimoji="1" lang="en-US" altLang="ja-JP" sz="1050" dirty="0" smtClean="0">
              <a:latin typeface="+mn-ea"/>
            </a:endParaRPr>
          </a:p>
          <a:p>
            <a:r>
              <a:rPr kumimoji="1" lang="ja-JP" altLang="en-US" sz="1050" dirty="0" smtClean="0">
                <a:latin typeface="+mn-ea"/>
              </a:rPr>
              <a:t>診療放射線技師</a:t>
            </a:r>
            <a:endParaRPr kumimoji="1" lang="en-US" altLang="ja-JP" sz="1050" dirty="0" smtClean="0">
              <a:latin typeface="+mn-ea"/>
            </a:endParaRPr>
          </a:p>
          <a:p>
            <a:r>
              <a:rPr lang="ja-JP" altLang="en-US" sz="1050" dirty="0" smtClean="0">
                <a:latin typeface="+mn-ea"/>
              </a:rPr>
              <a:t>柔道整復師</a:t>
            </a:r>
            <a:endParaRPr lang="en-US" altLang="ja-JP" sz="1050" dirty="0" smtClean="0">
              <a:latin typeface="+mn-ea"/>
            </a:endParaRPr>
          </a:p>
          <a:p>
            <a:r>
              <a:rPr kumimoji="1" lang="ja-JP" altLang="en-US" sz="1050" dirty="0" smtClean="0">
                <a:latin typeface="+mn-ea"/>
              </a:rPr>
              <a:t>「</a:t>
            </a:r>
            <a:r>
              <a:rPr kumimoji="1" lang="en-US" altLang="ja-JP" sz="1050" dirty="0" smtClean="0">
                <a:latin typeface="+mn-ea"/>
              </a:rPr>
              <a:t>X</a:t>
            </a:r>
            <a:r>
              <a:rPr kumimoji="1" lang="ja-JP" altLang="en-US" sz="1050" dirty="0" smtClean="0">
                <a:latin typeface="+mn-ea"/>
              </a:rPr>
              <a:t>整体」 考案</a:t>
            </a:r>
            <a:endParaRPr kumimoji="1" lang="en-US" altLang="ja-JP" sz="1050" dirty="0" smtClean="0">
              <a:latin typeface="+mn-ea"/>
            </a:endParaRPr>
          </a:p>
        </p:txBody>
      </p:sp>
      <p:sp>
        <p:nvSpPr>
          <p:cNvPr id="4" name="テキスト ボックス 3"/>
          <p:cNvSpPr txBox="1"/>
          <p:nvPr/>
        </p:nvSpPr>
        <p:spPr>
          <a:xfrm>
            <a:off x="2129223" y="588326"/>
            <a:ext cx="4553706" cy="3108543"/>
          </a:xfrm>
          <a:prstGeom prst="rect">
            <a:avLst/>
          </a:prstGeom>
          <a:noFill/>
        </p:spPr>
        <p:txBody>
          <a:bodyPr wrap="square" rtlCol="0">
            <a:spAutoFit/>
          </a:bodyPr>
          <a:lstStyle/>
          <a:p>
            <a:r>
              <a:rPr kumimoji="1" lang="ja-JP" altLang="en-US" sz="1600" dirty="0" smtClean="0"/>
              <a:t>一人でも多くの方を笑顔にしたい！</a:t>
            </a:r>
            <a:r>
              <a:rPr lang="en-US" altLang="ja-JP" sz="800" dirty="0"/>
              <a:t/>
            </a:r>
            <a:br>
              <a:rPr lang="en-US" altLang="ja-JP" sz="800" dirty="0"/>
            </a:br>
            <a:r>
              <a:rPr kumimoji="1" lang="en-US" altLang="ja-JP" sz="1050" dirty="0" smtClean="0">
                <a:latin typeface="ＭＳ Ｐ明朝" panose="02020600040205080304" pitchFamily="18" charset="-128"/>
                <a:ea typeface="ＭＳ Ｐ明朝" panose="02020600040205080304" pitchFamily="18" charset="-128"/>
              </a:rPr>
              <a:t/>
            </a:r>
            <a:br>
              <a:rPr kumimoji="1" lang="en-US" altLang="ja-JP" sz="1050" dirty="0" smtClean="0">
                <a:latin typeface="ＭＳ Ｐ明朝" panose="02020600040205080304" pitchFamily="18" charset="-128"/>
                <a:ea typeface="ＭＳ Ｐ明朝" panose="02020600040205080304" pitchFamily="18" charset="-128"/>
              </a:rPr>
            </a:br>
            <a:r>
              <a:rPr kumimoji="1" lang="ja-JP" altLang="en-US" sz="1050" dirty="0" smtClean="0">
                <a:latin typeface="ＭＳ Ｐ明朝" panose="02020600040205080304" pitchFamily="18" charset="-128"/>
                <a:ea typeface="ＭＳ Ｐ明朝" panose="02020600040205080304" pitchFamily="18" charset="-128"/>
              </a:rPr>
              <a:t>私は高校</a:t>
            </a:r>
            <a:r>
              <a:rPr lang="en-US" altLang="ja-JP" sz="1050" dirty="0" smtClean="0">
                <a:latin typeface="ＭＳ Ｐ明朝" panose="02020600040205080304" pitchFamily="18" charset="-128"/>
                <a:ea typeface="ＭＳ Ｐ明朝" panose="02020600040205080304" pitchFamily="18" charset="-128"/>
              </a:rPr>
              <a:t>1</a:t>
            </a:r>
            <a:r>
              <a:rPr lang="ja-JP" altLang="en-US" sz="1050" dirty="0" smtClean="0">
                <a:latin typeface="ＭＳ Ｐ明朝" panose="02020600040205080304" pitchFamily="18" charset="-128"/>
                <a:ea typeface="ＭＳ Ｐ明朝" panose="02020600040205080304" pitchFamily="18" charset="-128"/>
              </a:rPr>
              <a:t>年の時から</a:t>
            </a:r>
            <a:r>
              <a:rPr lang="en-US" altLang="ja-JP" sz="1050" dirty="0" smtClean="0">
                <a:latin typeface="ＭＳ Ｐ明朝" panose="02020600040205080304" pitchFamily="18" charset="-128"/>
                <a:ea typeface="ＭＳ Ｐ明朝" panose="02020600040205080304" pitchFamily="18" charset="-128"/>
              </a:rPr>
              <a:t>20</a:t>
            </a:r>
            <a:r>
              <a:rPr lang="ja-JP" altLang="en-US" sz="1050" dirty="0" smtClean="0">
                <a:latin typeface="ＭＳ Ｐ明朝" panose="02020600040205080304" pitchFamily="18" charset="-128"/>
                <a:ea typeface="ＭＳ Ｐ明朝" panose="02020600040205080304" pitchFamily="18" charset="-128"/>
              </a:rPr>
              <a:t>年ボクシングを続けてきました。ところが、</a:t>
            </a:r>
            <a:r>
              <a:rPr lang="en-US" altLang="ja-JP" sz="1050" dirty="0" smtClean="0">
                <a:latin typeface="ＭＳ Ｐ明朝" panose="02020600040205080304" pitchFamily="18" charset="-128"/>
                <a:ea typeface="ＭＳ Ｐ明朝" panose="02020600040205080304" pitchFamily="18" charset="-128"/>
              </a:rPr>
              <a:t>3</a:t>
            </a:r>
            <a:r>
              <a:rPr lang="ja-JP" altLang="en-US" sz="1050" dirty="0" smtClean="0">
                <a:latin typeface="ＭＳ Ｐ明朝" panose="02020600040205080304" pitchFamily="18" charset="-128"/>
                <a:ea typeface="ＭＳ Ｐ明朝" panose="02020600040205080304" pitchFamily="18" charset="-128"/>
              </a:rPr>
              <a:t>年生の秋に腰痛を患い、</a:t>
            </a:r>
            <a:r>
              <a:rPr lang="en-US" altLang="ja-JP" sz="1050" dirty="0" smtClean="0">
                <a:latin typeface="ＭＳ Ｐ明朝" panose="02020600040205080304" pitchFamily="18" charset="-128"/>
                <a:ea typeface="ＭＳ Ｐ明朝" panose="02020600040205080304" pitchFamily="18" charset="-128"/>
              </a:rPr>
              <a:t>3</a:t>
            </a:r>
            <a:r>
              <a:rPr lang="ja-JP" altLang="en-US" sz="1050" dirty="0" smtClean="0">
                <a:latin typeface="ＭＳ Ｐ明朝" panose="02020600040205080304" pitchFamily="18" charset="-128"/>
                <a:ea typeface="ＭＳ Ｐ明朝" panose="02020600040205080304" pitchFamily="18" charset="-128"/>
              </a:rPr>
              <a:t>か月の入院生活を余儀なくされたのです。そこから</a:t>
            </a:r>
            <a:r>
              <a:rPr lang="en-US" altLang="ja-JP" sz="1050" dirty="0" smtClean="0">
                <a:latin typeface="ＭＳ Ｐ明朝" panose="02020600040205080304" pitchFamily="18" charset="-128"/>
                <a:ea typeface="ＭＳ Ｐ明朝" panose="02020600040205080304" pitchFamily="18" charset="-128"/>
              </a:rPr>
              <a:t>10</a:t>
            </a:r>
            <a:r>
              <a:rPr lang="ja-JP" altLang="en-US" sz="1050" dirty="0" smtClean="0">
                <a:latin typeface="ＭＳ Ｐ明朝" panose="02020600040205080304" pitchFamily="18" charset="-128"/>
                <a:ea typeface="ＭＳ Ｐ明朝" panose="02020600040205080304" pitchFamily="18" charset="-128"/>
              </a:rPr>
              <a:t>年、私と腰痛</a:t>
            </a:r>
            <a:r>
              <a:rPr lang="ja-JP" altLang="en-US" sz="1050" dirty="0">
                <a:latin typeface="ＭＳ Ｐ明朝" panose="02020600040205080304" pitchFamily="18" charset="-128"/>
                <a:ea typeface="ＭＳ Ｐ明朝" panose="02020600040205080304" pitchFamily="18" charset="-128"/>
              </a:rPr>
              <a:t>の</a:t>
            </a:r>
            <a:r>
              <a:rPr lang="ja-JP" altLang="en-US" sz="1050" dirty="0" smtClean="0">
                <a:latin typeface="ＭＳ Ｐ明朝" panose="02020600040205080304" pitchFamily="18" charset="-128"/>
                <a:ea typeface="ＭＳ Ｐ明朝" panose="02020600040205080304" pitchFamily="18" charset="-128"/>
              </a:rPr>
              <a:t>闘いの日々が続きました。</a:t>
            </a:r>
            <a:endParaRPr lang="en-US" altLang="ja-JP" sz="1050" dirty="0" smtClean="0">
              <a:latin typeface="ＭＳ Ｐ明朝" panose="02020600040205080304" pitchFamily="18" charset="-128"/>
              <a:ea typeface="ＭＳ Ｐ明朝" panose="02020600040205080304" pitchFamily="18" charset="-128"/>
            </a:endParaRPr>
          </a:p>
          <a:p>
            <a:pPr>
              <a:spcBef>
                <a:spcPts val="300"/>
              </a:spcBef>
              <a:spcAft>
                <a:spcPts val="300"/>
              </a:spcAft>
            </a:pPr>
            <a:r>
              <a:rPr lang="ja-JP" altLang="en-US" sz="1050" dirty="0" smtClean="0">
                <a:latin typeface="ＭＳ Ｐ明朝" panose="02020600040205080304" pitchFamily="18" charset="-128"/>
                <a:ea typeface="ＭＳ Ｐ明朝" panose="02020600040205080304" pitchFamily="18" charset="-128"/>
              </a:rPr>
              <a:t>その後、診療放射線技師として総合病院に</a:t>
            </a:r>
            <a:r>
              <a:rPr lang="en-US" altLang="ja-JP" sz="1050" dirty="0" smtClean="0">
                <a:latin typeface="ＭＳ Ｐ明朝" panose="02020600040205080304" pitchFamily="18" charset="-128"/>
                <a:ea typeface="ＭＳ Ｐ明朝" panose="02020600040205080304" pitchFamily="18" charset="-128"/>
              </a:rPr>
              <a:t>12</a:t>
            </a:r>
            <a:r>
              <a:rPr lang="ja-JP" altLang="en-US" sz="1050" dirty="0" smtClean="0">
                <a:latin typeface="ＭＳ Ｐ明朝" panose="02020600040205080304" pitchFamily="18" charset="-128"/>
                <a:ea typeface="ＭＳ Ｐ明朝" panose="02020600040205080304" pitchFamily="18" charset="-128"/>
              </a:rPr>
              <a:t>年間勤務する中、大学のボクシング部でコーチをするようになって、将来有望な選手がヒジのケガで引退をするという場面に直面しました。同じボクサーとして、彼の悔しい気持ちはよくわかりました。その時、私は彼の痛みの原因がどこにあるか分かったのですが、治す技術を持っていませんでした。</a:t>
            </a:r>
            <a:endParaRPr lang="en-US" altLang="ja-JP" sz="1050" dirty="0" smtClean="0">
              <a:latin typeface="ＭＳ Ｐ明朝" panose="02020600040205080304" pitchFamily="18" charset="-128"/>
              <a:ea typeface="ＭＳ Ｐ明朝" panose="02020600040205080304" pitchFamily="18" charset="-128"/>
            </a:endParaRPr>
          </a:p>
          <a:p>
            <a:pPr>
              <a:spcBef>
                <a:spcPts val="300"/>
              </a:spcBef>
              <a:spcAft>
                <a:spcPts val="300"/>
              </a:spcAft>
            </a:pPr>
            <a:r>
              <a:rPr lang="ja-JP" altLang="en-US" sz="1050" b="1" dirty="0" smtClean="0">
                <a:latin typeface="ＭＳ Ｐ明朝" panose="02020600040205080304" pitchFamily="18" charset="-128"/>
                <a:ea typeface="ＭＳ Ｐ明朝" panose="02020600040205080304" pitchFamily="18" charset="-128"/>
              </a:rPr>
              <a:t>「痛みに苦しんでいる人の力になりたい！」</a:t>
            </a:r>
            <a:endParaRPr lang="en-US" altLang="ja-JP" sz="1050" b="1" dirty="0" smtClean="0">
              <a:latin typeface="ＭＳ Ｐ明朝" panose="02020600040205080304" pitchFamily="18" charset="-128"/>
              <a:ea typeface="ＭＳ Ｐ明朝" panose="02020600040205080304" pitchFamily="18" charset="-128"/>
            </a:endParaRPr>
          </a:p>
          <a:p>
            <a:pPr>
              <a:spcBef>
                <a:spcPts val="300"/>
              </a:spcBef>
              <a:spcAft>
                <a:spcPts val="300"/>
              </a:spcAft>
            </a:pPr>
            <a:r>
              <a:rPr lang="ja-JP" altLang="en-US" sz="1050" dirty="0" smtClean="0">
                <a:latin typeface="ＭＳ Ｐ明朝" panose="02020600040205080304" pitchFamily="18" charset="-128"/>
                <a:ea typeface="ＭＳ Ｐ明朝" panose="02020600040205080304" pitchFamily="18" charset="-128"/>
              </a:rPr>
              <a:t>そこから、整体を学び、柔道整復師の国家</a:t>
            </a:r>
            <a:r>
              <a:rPr lang="ja-JP" altLang="en-US" sz="1050" dirty="0" smtClean="0">
                <a:latin typeface="ＭＳ Ｐ明朝" panose="02020600040205080304" pitchFamily="18" charset="-128"/>
                <a:ea typeface="ＭＳ Ｐ明朝" panose="02020600040205080304" pitchFamily="18" charset="-128"/>
              </a:rPr>
              <a:t>資格を取得</a:t>
            </a:r>
            <a:r>
              <a:rPr lang="ja-JP" altLang="en-US" sz="1050" dirty="0" smtClean="0">
                <a:latin typeface="ＭＳ Ｐ明朝" panose="02020600040205080304" pitchFamily="18" charset="-128"/>
                <a:ea typeface="ＭＳ Ｐ明朝" panose="02020600040205080304" pitchFamily="18" charset="-128"/>
              </a:rPr>
              <a:t>し、現在の整体院を開業するに至りました。</a:t>
            </a:r>
            <a:endParaRPr lang="en-US" altLang="ja-JP" sz="1050" dirty="0" smtClean="0">
              <a:latin typeface="ＭＳ Ｐ明朝" panose="02020600040205080304" pitchFamily="18" charset="-128"/>
              <a:ea typeface="ＭＳ Ｐ明朝" panose="02020600040205080304" pitchFamily="18" charset="-128"/>
            </a:endParaRPr>
          </a:p>
          <a:p>
            <a:pPr>
              <a:spcBef>
                <a:spcPts val="300"/>
              </a:spcBef>
              <a:spcAft>
                <a:spcPts val="300"/>
              </a:spcAft>
            </a:pPr>
            <a:r>
              <a:rPr lang="ja-JP" altLang="en-US" sz="1050" dirty="0">
                <a:latin typeface="ＭＳ Ｐ明朝" panose="02020600040205080304" pitchFamily="18" charset="-128"/>
                <a:ea typeface="ＭＳ Ｐ明朝" panose="02020600040205080304" pitchFamily="18" charset="-128"/>
              </a:rPr>
              <a:t>痛</a:t>
            </a:r>
            <a:r>
              <a:rPr lang="ja-JP" altLang="en-US" sz="1050" dirty="0" smtClean="0">
                <a:latin typeface="ＭＳ Ｐ明朝" panose="02020600040205080304" pitchFamily="18" charset="-128"/>
                <a:ea typeface="ＭＳ Ｐ明朝" panose="02020600040205080304" pitchFamily="18" charset="-128"/>
              </a:rPr>
              <a:t>みの原因を解消する「</a:t>
            </a:r>
            <a:r>
              <a:rPr lang="en-US" altLang="ja-JP" sz="1050" dirty="0" smtClean="0">
                <a:latin typeface="ＭＳ Ｐ明朝" panose="02020600040205080304" pitchFamily="18" charset="-128"/>
                <a:ea typeface="ＭＳ Ｐ明朝" panose="02020600040205080304" pitchFamily="18" charset="-128"/>
              </a:rPr>
              <a:t>X</a:t>
            </a:r>
            <a:r>
              <a:rPr lang="ja-JP" altLang="en-US" sz="1050" dirty="0" smtClean="0">
                <a:latin typeface="ＭＳ Ｐ明朝" panose="02020600040205080304" pitchFamily="18" charset="-128"/>
                <a:ea typeface="ＭＳ Ｐ明朝" panose="02020600040205080304" pitchFamily="18" charset="-128"/>
              </a:rPr>
              <a:t>整体」をご自宅でも活用していただけるよう、</a:t>
            </a:r>
            <a:r>
              <a:rPr lang="en-US" altLang="ja-JP" sz="1050" dirty="0">
                <a:latin typeface="ＭＳ Ｐ明朝" panose="02020600040205080304" pitchFamily="18" charset="-128"/>
                <a:ea typeface="ＭＳ Ｐ明朝" panose="02020600040205080304" pitchFamily="18" charset="-128"/>
              </a:rPr>
              <a:t/>
            </a:r>
            <a:br>
              <a:rPr lang="en-US" altLang="ja-JP" sz="1050" dirty="0">
                <a:latin typeface="ＭＳ Ｐ明朝" panose="02020600040205080304" pitchFamily="18" charset="-128"/>
                <a:ea typeface="ＭＳ Ｐ明朝" panose="02020600040205080304" pitchFamily="18" charset="-128"/>
              </a:rPr>
            </a:br>
            <a:r>
              <a:rPr lang="ja-JP" altLang="en-US" sz="1050" dirty="0" smtClean="0">
                <a:latin typeface="ＭＳ Ｐ明朝" panose="02020600040205080304" pitchFamily="18" charset="-128"/>
                <a:ea typeface="ＭＳ Ｐ明朝" panose="02020600040205080304" pitchFamily="18" charset="-128"/>
              </a:rPr>
              <a:t>「</a:t>
            </a:r>
            <a:r>
              <a:rPr lang="en-US" altLang="ja-JP" sz="1050" dirty="0" smtClean="0">
                <a:latin typeface="ＭＳ Ｐ明朝" panose="02020600040205080304" pitchFamily="18" charset="-128"/>
                <a:ea typeface="ＭＳ Ｐ明朝" panose="02020600040205080304" pitchFamily="18" charset="-128"/>
              </a:rPr>
              <a:t>X</a:t>
            </a:r>
            <a:r>
              <a:rPr lang="ja-JP" altLang="en-US" sz="1050" dirty="0" smtClean="0">
                <a:latin typeface="ＭＳ Ｐ明朝" panose="02020600040205080304" pitchFamily="18" charset="-128"/>
                <a:ea typeface="ＭＳ Ｐ明朝" panose="02020600040205080304" pitchFamily="18" charset="-128"/>
              </a:rPr>
              <a:t>体操」という本も執筆しました。</a:t>
            </a:r>
            <a:endParaRPr lang="en-US" altLang="ja-JP" sz="1050" dirty="0" smtClean="0">
              <a:latin typeface="ＭＳ Ｐ明朝" panose="02020600040205080304" pitchFamily="18" charset="-128"/>
              <a:ea typeface="ＭＳ Ｐ明朝" panose="02020600040205080304" pitchFamily="18" charset="-128"/>
            </a:endParaRPr>
          </a:p>
          <a:p>
            <a:pPr>
              <a:spcBef>
                <a:spcPts val="300"/>
              </a:spcBef>
              <a:spcAft>
                <a:spcPts val="300"/>
              </a:spcAft>
            </a:pPr>
            <a:r>
              <a:rPr lang="ja-JP" altLang="en-US" sz="1050" dirty="0" smtClean="0">
                <a:latin typeface="ＭＳ Ｐ明朝" panose="02020600040205080304" pitchFamily="18" charset="-128"/>
                <a:ea typeface="ＭＳ Ｐ明朝" panose="02020600040205080304" pitchFamily="18" charset="-128"/>
              </a:rPr>
              <a:t>皆さまの健康のお役に立てるよう、日々、治療にあたっています。</a:t>
            </a:r>
            <a:endParaRPr lang="en-US" altLang="ja-JP" sz="1050" dirty="0" smtClean="0">
              <a:latin typeface="ＭＳ Ｐ明朝" panose="02020600040205080304" pitchFamily="18" charset="-128"/>
              <a:ea typeface="ＭＳ Ｐ明朝" panose="02020600040205080304" pitchFamily="18" charset="-128"/>
            </a:endParaRPr>
          </a:p>
        </p:txBody>
      </p:sp>
      <p:sp>
        <p:nvSpPr>
          <p:cNvPr id="5" name="テキスト ボックス 4"/>
          <p:cNvSpPr txBox="1"/>
          <p:nvPr/>
        </p:nvSpPr>
        <p:spPr>
          <a:xfrm>
            <a:off x="235110" y="3707380"/>
            <a:ext cx="3433817" cy="553998"/>
          </a:xfrm>
          <a:prstGeom prst="rect">
            <a:avLst/>
          </a:prstGeom>
          <a:noFill/>
        </p:spPr>
        <p:txBody>
          <a:bodyPr wrap="square" rtlCol="0">
            <a:spAutoFit/>
          </a:bodyPr>
          <a:lstStyle/>
          <a:p>
            <a:r>
              <a:rPr lang="ja-JP" altLang="en-US" sz="1000" dirty="0">
                <a:latin typeface="+mn-ea"/>
              </a:rPr>
              <a:t>・</a:t>
            </a:r>
            <a:r>
              <a:rPr kumimoji="1" lang="ja-JP" altLang="en-US" sz="1000" dirty="0" smtClean="0">
                <a:latin typeface="+mn-ea"/>
              </a:rPr>
              <a:t>大学卒業後、診療放射線技師、柔道整復師　資格取得</a:t>
            </a:r>
            <a:endParaRPr kumimoji="1" lang="en-US" altLang="ja-JP" sz="1000" dirty="0" smtClean="0">
              <a:latin typeface="+mn-ea"/>
            </a:endParaRPr>
          </a:p>
          <a:p>
            <a:r>
              <a:rPr lang="ja-JP" altLang="en-US" sz="1000" dirty="0">
                <a:latin typeface="+mn-ea"/>
              </a:rPr>
              <a:t>・</a:t>
            </a:r>
            <a:r>
              <a:rPr lang="en-US" altLang="ja-JP" sz="1000" dirty="0" smtClean="0">
                <a:latin typeface="+mn-ea"/>
              </a:rPr>
              <a:t>12</a:t>
            </a:r>
            <a:r>
              <a:rPr lang="ja-JP" altLang="en-US" sz="1000" dirty="0" smtClean="0">
                <a:latin typeface="+mn-ea"/>
              </a:rPr>
              <a:t>年間で、</a:t>
            </a:r>
            <a:r>
              <a:rPr lang="en-US" altLang="ja-JP" sz="1000" dirty="0" smtClean="0">
                <a:latin typeface="+mn-ea"/>
              </a:rPr>
              <a:t>60</a:t>
            </a:r>
            <a:r>
              <a:rPr lang="ja-JP" altLang="en-US" sz="1000" dirty="0" smtClean="0">
                <a:latin typeface="+mn-ea"/>
              </a:rPr>
              <a:t>万枚以上の</a:t>
            </a:r>
            <a:r>
              <a:rPr lang="en-US" altLang="ja-JP" sz="1000" dirty="0" smtClean="0">
                <a:latin typeface="+mn-ea"/>
              </a:rPr>
              <a:t>X</a:t>
            </a:r>
            <a:r>
              <a:rPr lang="ja-JP" altLang="en-US" sz="1000" dirty="0" smtClean="0">
                <a:latin typeface="+mn-ea"/>
              </a:rPr>
              <a:t>線、</a:t>
            </a:r>
            <a:r>
              <a:rPr lang="en-US" altLang="ja-JP" sz="1000" dirty="0" smtClean="0">
                <a:latin typeface="+mn-ea"/>
              </a:rPr>
              <a:t>CT</a:t>
            </a:r>
            <a:r>
              <a:rPr lang="ja-JP" altLang="en-US" sz="1000" dirty="0" smtClean="0">
                <a:latin typeface="+mn-ea"/>
              </a:rPr>
              <a:t>、</a:t>
            </a:r>
            <a:r>
              <a:rPr lang="en-US" altLang="ja-JP" sz="1000" dirty="0" smtClean="0">
                <a:latin typeface="+mn-ea"/>
              </a:rPr>
              <a:t>MRI</a:t>
            </a:r>
            <a:r>
              <a:rPr lang="ja-JP" altLang="en-US" sz="1000" dirty="0" smtClean="0">
                <a:latin typeface="+mn-ea"/>
              </a:rPr>
              <a:t>を撮影</a:t>
            </a:r>
            <a:endParaRPr lang="en-US" altLang="ja-JP" sz="1000" dirty="0" smtClean="0">
              <a:latin typeface="+mn-ea"/>
            </a:endParaRPr>
          </a:p>
          <a:p>
            <a:r>
              <a:rPr lang="ja-JP" altLang="en-US" sz="1000" dirty="0">
                <a:latin typeface="+mn-ea"/>
              </a:rPr>
              <a:t>・</a:t>
            </a:r>
            <a:r>
              <a:rPr kumimoji="1" lang="ja-JP" altLang="en-US" sz="1000" dirty="0" smtClean="0">
                <a:latin typeface="+mn-ea"/>
              </a:rPr>
              <a:t>ボクシング歴</a:t>
            </a:r>
            <a:r>
              <a:rPr kumimoji="1" lang="en-US" altLang="ja-JP" sz="1000" dirty="0" smtClean="0">
                <a:latin typeface="+mn-ea"/>
              </a:rPr>
              <a:t>20</a:t>
            </a:r>
            <a:r>
              <a:rPr kumimoji="1" lang="ja-JP" altLang="en-US" sz="1000" dirty="0" smtClean="0">
                <a:latin typeface="+mn-ea"/>
              </a:rPr>
              <a:t>年</a:t>
            </a:r>
            <a:endParaRPr kumimoji="1" lang="en-US" altLang="ja-JP" sz="1000" dirty="0" smtClean="0">
              <a:latin typeface="+mn-ea"/>
            </a:endParaRPr>
          </a:p>
        </p:txBody>
      </p:sp>
      <p:sp>
        <p:nvSpPr>
          <p:cNvPr id="6" name="テキスト ボックス 5"/>
          <p:cNvSpPr txBox="1"/>
          <p:nvPr/>
        </p:nvSpPr>
        <p:spPr>
          <a:xfrm>
            <a:off x="-12841" y="190255"/>
            <a:ext cx="6858000" cy="369332"/>
          </a:xfrm>
          <a:prstGeom prst="rect">
            <a:avLst/>
          </a:prstGeom>
          <a:noFill/>
        </p:spPr>
        <p:txBody>
          <a:bodyPr wrap="square" rtlCol="0">
            <a:spAutoFit/>
          </a:bodyPr>
          <a:lstStyle/>
          <a:p>
            <a:pPr algn="ctr"/>
            <a:r>
              <a:rPr lang="ja-JP" altLang="en-US" dirty="0" smtClean="0">
                <a:solidFill>
                  <a:srgbClr val="FF0000"/>
                </a:solidFill>
                <a:latin typeface="HGS創英角ｺﾞｼｯｸUB" panose="020B0900000000000000" pitchFamily="50" charset="-128"/>
                <a:ea typeface="HGS創英角ｺﾞｼｯｸUB" panose="020B0900000000000000" pitchFamily="50" charset="-128"/>
              </a:rPr>
              <a:t> </a:t>
            </a:r>
            <a:r>
              <a:rPr lang="en-US" altLang="ja-JP" dirty="0" smtClean="0">
                <a:solidFill>
                  <a:srgbClr val="FF0000"/>
                </a:solidFill>
                <a:latin typeface="HGS創英角ｺﾞｼｯｸUB" panose="020B0900000000000000" pitchFamily="50" charset="-128"/>
                <a:ea typeface="HGS創英角ｺﾞｼｯｸUB" panose="020B0900000000000000" pitchFamily="50" charset="-128"/>
              </a:rPr>
              <a:t>2000</a:t>
            </a:r>
            <a:r>
              <a:rPr kumimoji="1" lang="ja-JP" altLang="en-US" dirty="0" smtClean="0">
                <a:solidFill>
                  <a:srgbClr val="FF0000"/>
                </a:solidFill>
                <a:latin typeface="HGS創英角ｺﾞｼｯｸUB" panose="020B0900000000000000" pitchFamily="50" charset="-128"/>
                <a:ea typeface="HGS創英角ｺﾞｼｯｸUB" panose="020B0900000000000000" pitchFamily="50" charset="-128"/>
              </a:rPr>
              <a:t>例以上の手術を見てきた放射線技師だから治せる痛み</a:t>
            </a:r>
            <a:endParaRPr kumimoji="1" lang="ja-JP" altLang="en-US" dirty="0">
              <a:solidFill>
                <a:srgbClr val="FF0000"/>
              </a:solidFill>
              <a:latin typeface="HGS創英角ｺﾞｼｯｸUB" panose="020B0900000000000000" pitchFamily="50" charset="-128"/>
              <a:ea typeface="HGS創英角ｺﾞｼｯｸUB" panose="020B0900000000000000" pitchFamily="50" charset="-128"/>
            </a:endParaRPr>
          </a:p>
        </p:txBody>
      </p:sp>
      <p:sp>
        <p:nvSpPr>
          <p:cNvPr id="7" name="テキスト ボックス 6"/>
          <p:cNvSpPr txBox="1"/>
          <p:nvPr/>
        </p:nvSpPr>
        <p:spPr>
          <a:xfrm>
            <a:off x="1029010" y="4952178"/>
            <a:ext cx="2220103" cy="823302"/>
          </a:xfrm>
          <a:prstGeom prst="rect">
            <a:avLst/>
          </a:prstGeom>
          <a:noFill/>
        </p:spPr>
        <p:txBody>
          <a:bodyPr wrap="square" rtlCol="0">
            <a:spAutoFit/>
          </a:bodyPr>
          <a:lstStyle/>
          <a:p>
            <a:r>
              <a:rPr kumimoji="1" lang="ja-JP" altLang="en-US" sz="1050" dirty="0" smtClean="0">
                <a:latin typeface="+mn-ea"/>
              </a:rPr>
              <a:t>東京都北区　</a:t>
            </a:r>
            <a:r>
              <a:rPr lang="ja-JP" altLang="en-US" sz="1050" dirty="0">
                <a:latin typeface="+mn-ea"/>
              </a:rPr>
              <a:t>深堀</a:t>
            </a:r>
            <a:r>
              <a:rPr kumimoji="1" lang="ja-JP" altLang="en-US" sz="1050" dirty="0" smtClean="0">
                <a:latin typeface="+mn-ea"/>
              </a:rPr>
              <a:t>さま</a:t>
            </a:r>
            <a:endParaRPr kumimoji="1" lang="en-US" altLang="ja-JP" sz="1050" dirty="0" smtClean="0">
              <a:latin typeface="+mn-ea"/>
            </a:endParaRPr>
          </a:p>
          <a:p>
            <a:endParaRPr lang="en-US" altLang="ja-JP" sz="500" dirty="0" smtClean="0">
              <a:latin typeface="+mn-ea"/>
            </a:endParaRPr>
          </a:p>
          <a:p>
            <a:r>
              <a:rPr lang="ja-JP" altLang="en-US" sz="800" dirty="0" smtClean="0">
                <a:latin typeface="ＭＳ Ｐ明朝" panose="02020600040205080304" pitchFamily="18" charset="-128"/>
                <a:ea typeface="ＭＳ Ｐ明朝" panose="02020600040205080304" pitchFamily="18" charset="-128"/>
              </a:rPr>
              <a:t>めまいがひどく、まっすぐ歩くのも困難でした。大学病院に</a:t>
            </a:r>
            <a:r>
              <a:rPr lang="en-US" altLang="ja-JP" sz="800" dirty="0" smtClean="0">
                <a:latin typeface="ＭＳ Ｐ明朝" panose="02020600040205080304" pitchFamily="18" charset="-128"/>
                <a:ea typeface="ＭＳ Ｐ明朝" panose="02020600040205080304" pitchFamily="18" charset="-128"/>
              </a:rPr>
              <a:t>1</a:t>
            </a:r>
            <a:r>
              <a:rPr lang="ja-JP" altLang="en-US" sz="800" dirty="0" smtClean="0">
                <a:latin typeface="ＭＳ Ｐ明朝" panose="02020600040205080304" pitchFamily="18" charset="-128"/>
                <a:ea typeface="ＭＳ Ｐ明朝" panose="02020600040205080304" pitchFamily="18" charset="-128"/>
              </a:rPr>
              <a:t>か月入院しても症状は続きましたが、ケン整体院ではわずか</a:t>
            </a:r>
            <a:r>
              <a:rPr lang="en-US" altLang="ja-JP" sz="800" dirty="0" smtClean="0">
                <a:latin typeface="ＭＳ Ｐ明朝" panose="02020600040205080304" pitchFamily="18" charset="-128"/>
                <a:ea typeface="ＭＳ Ｐ明朝" panose="02020600040205080304" pitchFamily="18" charset="-128"/>
              </a:rPr>
              <a:t>2</a:t>
            </a:r>
            <a:r>
              <a:rPr lang="ja-JP" altLang="en-US" sz="800" dirty="0" smtClean="0">
                <a:latin typeface="ＭＳ Ｐ明朝" panose="02020600040205080304" pitchFamily="18" charset="-128"/>
                <a:ea typeface="ＭＳ Ｐ明朝" panose="02020600040205080304" pitchFamily="18" charset="-128"/>
              </a:rPr>
              <a:t>回の治療で劇的に改善しました。三上先生、ありがとうございます。</a:t>
            </a:r>
            <a:endParaRPr kumimoji="1" lang="ja-JP" altLang="en-US" sz="800" dirty="0">
              <a:latin typeface="ＭＳ Ｐ明朝" panose="02020600040205080304" pitchFamily="18" charset="-128"/>
              <a:ea typeface="ＭＳ Ｐ明朝" panose="02020600040205080304" pitchFamily="18" charset="-128"/>
            </a:endParaRPr>
          </a:p>
        </p:txBody>
      </p:sp>
      <p:sp>
        <p:nvSpPr>
          <p:cNvPr id="9" name="テキスト ボックス 8"/>
          <p:cNvSpPr txBox="1"/>
          <p:nvPr/>
        </p:nvSpPr>
        <p:spPr>
          <a:xfrm>
            <a:off x="4587439" y="4958473"/>
            <a:ext cx="2071425" cy="946413"/>
          </a:xfrm>
          <a:prstGeom prst="rect">
            <a:avLst/>
          </a:prstGeom>
          <a:noFill/>
        </p:spPr>
        <p:txBody>
          <a:bodyPr wrap="square" rtlCol="0">
            <a:spAutoFit/>
          </a:bodyPr>
          <a:lstStyle/>
          <a:p>
            <a:r>
              <a:rPr lang="ja-JP" altLang="en-US" sz="1050" dirty="0" smtClean="0">
                <a:latin typeface="+mn-ea"/>
              </a:rPr>
              <a:t>埼玉県川口市　糸村さま</a:t>
            </a:r>
            <a:endParaRPr lang="en-US" altLang="ja-JP" sz="1050" dirty="0" smtClean="0">
              <a:latin typeface="+mn-ea"/>
            </a:endParaRPr>
          </a:p>
          <a:p>
            <a:endParaRPr lang="en-US" altLang="ja-JP" sz="500" dirty="0" smtClean="0">
              <a:latin typeface="+mn-ea"/>
            </a:endParaRPr>
          </a:p>
          <a:p>
            <a:r>
              <a:rPr lang="ja-JP" altLang="en-US" sz="800" dirty="0" smtClean="0">
                <a:latin typeface="ＭＳ Ｐ明朝" panose="02020600040205080304" pitchFamily="18" charset="-128"/>
                <a:ea typeface="ＭＳ Ｐ明朝" panose="02020600040205080304" pitchFamily="18" charset="-128"/>
              </a:rPr>
              <a:t>ひどい外反母趾で歩くのも難しい状態にまで悪化していました。友人の強い勧めでケン整体院を訪ねました。考えてもみなかった場所に原因があると説明され、驚きました。</a:t>
            </a:r>
            <a:endParaRPr lang="en-US" altLang="ja-JP" sz="800" dirty="0" smtClean="0">
              <a:latin typeface="ＭＳ Ｐ明朝" panose="02020600040205080304" pitchFamily="18" charset="-128"/>
              <a:ea typeface="ＭＳ Ｐ明朝" panose="02020600040205080304" pitchFamily="18" charset="-128"/>
            </a:endParaRPr>
          </a:p>
          <a:p>
            <a:r>
              <a:rPr kumimoji="1" lang="ja-JP" altLang="en-US" sz="800" dirty="0">
                <a:latin typeface="ＭＳ Ｐ明朝" panose="02020600040205080304" pitchFamily="18" charset="-128"/>
                <a:ea typeface="ＭＳ Ｐ明朝" panose="02020600040205080304" pitchFamily="18" charset="-128"/>
              </a:rPr>
              <a:t>今</a:t>
            </a:r>
            <a:r>
              <a:rPr kumimoji="1" lang="ja-JP" altLang="en-US" sz="800" dirty="0" smtClean="0">
                <a:latin typeface="ＭＳ Ｐ明朝" panose="02020600040205080304" pitchFamily="18" charset="-128"/>
                <a:ea typeface="ＭＳ Ｐ明朝" panose="02020600040205080304" pitchFamily="18" charset="-128"/>
              </a:rPr>
              <a:t>ではすっかり痛みもとれています。</a:t>
            </a:r>
            <a:endParaRPr kumimoji="1" lang="ja-JP" altLang="en-US" sz="800" dirty="0">
              <a:latin typeface="ＭＳ Ｐ明朝" panose="02020600040205080304" pitchFamily="18" charset="-128"/>
              <a:ea typeface="ＭＳ Ｐ明朝" panose="02020600040205080304" pitchFamily="18" charset="-128"/>
            </a:endParaRPr>
          </a:p>
        </p:txBody>
      </p:sp>
      <p:sp>
        <p:nvSpPr>
          <p:cNvPr id="10" name="テキスト ボックス 9"/>
          <p:cNvSpPr txBox="1"/>
          <p:nvPr/>
        </p:nvSpPr>
        <p:spPr>
          <a:xfrm>
            <a:off x="1029010" y="6103046"/>
            <a:ext cx="2220102" cy="946413"/>
          </a:xfrm>
          <a:prstGeom prst="rect">
            <a:avLst/>
          </a:prstGeom>
          <a:noFill/>
        </p:spPr>
        <p:txBody>
          <a:bodyPr wrap="square" rtlCol="0">
            <a:spAutoFit/>
          </a:bodyPr>
          <a:lstStyle/>
          <a:p>
            <a:r>
              <a:rPr lang="ja-JP" altLang="en-US" sz="1050" dirty="0" smtClean="0">
                <a:latin typeface="+mn-ea"/>
              </a:rPr>
              <a:t>山口県岩国市　小林さま</a:t>
            </a:r>
            <a:endParaRPr lang="en-US" altLang="ja-JP" sz="1050" dirty="0" smtClean="0">
              <a:latin typeface="+mn-ea"/>
            </a:endParaRPr>
          </a:p>
          <a:p>
            <a:endParaRPr lang="en-US" altLang="ja-JP" sz="500" dirty="0" smtClean="0">
              <a:latin typeface="+mn-ea"/>
            </a:endParaRPr>
          </a:p>
          <a:p>
            <a:r>
              <a:rPr lang="ja-JP" altLang="en-US" sz="800" dirty="0" smtClean="0">
                <a:latin typeface="ＭＳ Ｐ明朝" panose="02020600040205080304" pitchFamily="18" charset="-128"/>
                <a:ea typeface="ＭＳ Ｐ明朝" panose="02020600040205080304" pitchFamily="18" charset="-128"/>
              </a:rPr>
              <a:t>首痛、肩こり、頭痛など全身に不調を感じていましたが、魔法のような治療で一気にスッキリ。</a:t>
            </a:r>
            <a:endParaRPr lang="en-US" altLang="ja-JP" sz="800" dirty="0" smtClean="0">
              <a:latin typeface="ＭＳ Ｐ明朝" panose="02020600040205080304" pitchFamily="18" charset="-128"/>
              <a:ea typeface="ＭＳ Ｐ明朝" panose="02020600040205080304" pitchFamily="18" charset="-128"/>
            </a:endParaRPr>
          </a:p>
          <a:p>
            <a:r>
              <a:rPr kumimoji="1" lang="ja-JP" altLang="en-US" sz="800" dirty="0">
                <a:latin typeface="ＭＳ Ｐ明朝" panose="02020600040205080304" pitchFamily="18" charset="-128"/>
                <a:ea typeface="ＭＳ Ｐ明朝" panose="02020600040205080304" pitchFamily="18" charset="-128"/>
              </a:rPr>
              <a:t>痛</a:t>
            </a:r>
            <a:r>
              <a:rPr kumimoji="1" lang="ja-JP" altLang="en-US" sz="800" dirty="0" smtClean="0">
                <a:latin typeface="ＭＳ Ｐ明朝" panose="02020600040205080304" pitchFamily="18" charset="-128"/>
                <a:ea typeface="ＭＳ Ｐ明朝" panose="02020600040205080304" pitchFamily="18" charset="-128"/>
              </a:rPr>
              <a:t>みが取れただけでなく、デトックス効果で中年太り</a:t>
            </a:r>
            <a:r>
              <a:rPr lang="ja-JP" altLang="en-US" sz="800" dirty="0" smtClean="0">
                <a:latin typeface="ＭＳ Ｐ明朝" panose="02020600040205080304" pitchFamily="18" charset="-128"/>
                <a:ea typeface="ＭＳ Ｐ明朝" panose="02020600040205080304" pitchFamily="18" charset="-128"/>
              </a:rPr>
              <a:t>も解消。洋服も全て買い換えるといううれしい悲鳴を上げています。</a:t>
            </a:r>
            <a:endParaRPr kumimoji="1" lang="ja-JP" altLang="en-US" sz="800" dirty="0">
              <a:latin typeface="+mn-ea"/>
            </a:endParaRPr>
          </a:p>
        </p:txBody>
      </p:sp>
      <p:sp>
        <p:nvSpPr>
          <p:cNvPr id="11" name="テキスト ボックス 10"/>
          <p:cNvSpPr txBox="1"/>
          <p:nvPr/>
        </p:nvSpPr>
        <p:spPr>
          <a:xfrm>
            <a:off x="4620436" y="6154232"/>
            <a:ext cx="1934581" cy="1107996"/>
          </a:xfrm>
          <a:prstGeom prst="rect">
            <a:avLst/>
          </a:prstGeom>
          <a:noFill/>
        </p:spPr>
        <p:txBody>
          <a:bodyPr wrap="square" rtlCol="0">
            <a:spAutoFit/>
          </a:bodyPr>
          <a:lstStyle/>
          <a:p>
            <a:r>
              <a:rPr lang="ja-JP" altLang="en-US" sz="1050" dirty="0" smtClean="0">
                <a:latin typeface="+mn-ea"/>
              </a:rPr>
              <a:t>神奈川県横浜市</a:t>
            </a:r>
            <a:endParaRPr lang="en-US" altLang="ja-JP" sz="1050" dirty="0">
              <a:latin typeface="+mn-ea"/>
            </a:endParaRPr>
          </a:p>
          <a:p>
            <a:r>
              <a:rPr lang="ja-JP" altLang="en-US" sz="1050" dirty="0" smtClean="0">
                <a:latin typeface="+mn-ea"/>
              </a:rPr>
              <a:t>團</a:t>
            </a:r>
            <a:r>
              <a:rPr lang="ja-JP" altLang="en-US" sz="1050" dirty="0">
                <a:latin typeface="+mn-ea"/>
              </a:rPr>
              <a:t>野</a:t>
            </a:r>
            <a:r>
              <a:rPr lang="ja-JP" altLang="en-US" sz="1050" dirty="0" smtClean="0">
                <a:latin typeface="+mn-ea"/>
              </a:rPr>
              <a:t>さまご一家</a:t>
            </a:r>
            <a:endParaRPr lang="en-US" altLang="ja-JP" sz="1050" dirty="0" smtClean="0">
              <a:latin typeface="+mn-ea"/>
            </a:endParaRPr>
          </a:p>
          <a:p>
            <a:endParaRPr lang="en-US" altLang="ja-JP" sz="500" dirty="0" smtClean="0">
              <a:latin typeface="+mn-ea"/>
            </a:endParaRPr>
          </a:p>
          <a:p>
            <a:r>
              <a:rPr lang="ja-JP" altLang="en-US" sz="800" dirty="0" smtClean="0">
                <a:latin typeface="ＭＳ Ｐ明朝" panose="02020600040205080304" pitchFamily="18" charset="-128"/>
                <a:ea typeface="ＭＳ Ｐ明朝" panose="02020600040205080304" pitchFamily="18" charset="-128"/>
              </a:rPr>
              <a:t>夫婦そろって猫背ぎみだという自覚はありました。年のせいとあきらめかけていたところ、短時間でほとんどのゆがみを治していただきました。おかげで、体調もとてもよくなりました。</a:t>
            </a:r>
            <a:endParaRPr kumimoji="1" lang="ja-JP" altLang="en-US" sz="800" dirty="0">
              <a:latin typeface="+mn-ea"/>
            </a:endParaRPr>
          </a:p>
        </p:txBody>
      </p:sp>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55468" y="7857006"/>
            <a:ext cx="927461" cy="1357193"/>
          </a:xfrm>
          <a:prstGeom prst="rect">
            <a:avLst/>
          </a:prstGeom>
        </p:spPr>
      </p:pic>
      <p:pic>
        <p:nvPicPr>
          <p:cNvPr id="13" name="図 12"/>
          <p:cNvPicPr>
            <a:picLocks noChangeAspect="1"/>
          </p:cNvPicPr>
          <p:nvPr/>
        </p:nvPicPr>
        <p:blipFill rotWithShape="1">
          <a:blip r:embed="rId4" cstate="print">
            <a:extLst>
              <a:ext uri="{28A0092B-C50C-407E-A947-70E740481C1C}">
                <a14:useLocalDpi xmlns:a14="http://schemas.microsoft.com/office/drawing/2010/main" val="0"/>
              </a:ext>
            </a:extLst>
          </a:blip>
          <a:srcRect l="1" t="12396" r="729" b="12703"/>
          <a:stretch/>
        </p:blipFill>
        <p:spPr>
          <a:xfrm>
            <a:off x="249090" y="6057825"/>
            <a:ext cx="782532" cy="1048013"/>
          </a:xfrm>
          <a:prstGeom prst="rect">
            <a:avLst/>
          </a:prstGeom>
        </p:spPr>
      </p:pic>
      <p:pic>
        <p:nvPicPr>
          <p:cNvPr id="14" name="図 13"/>
          <p:cNvPicPr>
            <a:picLocks noChangeAspect="1"/>
          </p:cNvPicPr>
          <p:nvPr/>
        </p:nvPicPr>
        <p:blipFill rotWithShape="1">
          <a:blip r:embed="rId5" cstate="print">
            <a:extLst>
              <a:ext uri="{28A0092B-C50C-407E-A947-70E740481C1C}">
                <a14:useLocalDpi xmlns:a14="http://schemas.microsoft.com/office/drawing/2010/main" val="0"/>
              </a:ext>
            </a:extLst>
          </a:blip>
          <a:srcRect t="28879" r="963" b="29582"/>
          <a:stretch/>
        </p:blipFill>
        <p:spPr>
          <a:xfrm>
            <a:off x="364571" y="8529642"/>
            <a:ext cx="1192462" cy="887763"/>
          </a:xfrm>
          <a:prstGeom prst="rect">
            <a:avLst/>
          </a:prstGeom>
        </p:spPr>
      </p:pic>
      <p:pic>
        <p:nvPicPr>
          <p:cNvPr id="16" name="図 15"/>
          <p:cNvPicPr>
            <a:picLocks noChangeAspect="1"/>
          </p:cNvPicPr>
          <p:nvPr/>
        </p:nvPicPr>
        <p:blipFill rotWithShape="1">
          <a:blip r:embed="rId6" cstate="print">
            <a:extLst>
              <a:ext uri="{28A0092B-C50C-407E-A947-70E740481C1C}">
                <a14:useLocalDpi xmlns:a14="http://schemas.microsoft.com/office/drawing/2010/main" val="0"/>
              </a:ext>
            </a:extLst>
          </a:blip>
          <a:srcRect t="21231" r="2133" b="29054"/>
          <a:stretch/>
        </p:blipFill>
        <p:spPr>
          <a:xfrm>
            <a:off x="1807349" y="8529642"/>
            <a:ext cx="984581" cy="887763"/>
          </a:xfrm>
          <a:prstGeom prst="rect">
            <a:avLst/>
          </a:prstGeom>
        </p:spPr>
      </p:pic>
      <p:pic>
        <p:nvPicPr>
          <p:cNvPr id="17" name="図 16"/>
          <p:cNvPicPr>
            <a:picLocks noChangeAspect="1"/>
          </p:cNvPicPr>
          <p:nvPr/>
        </p:nvPicPr>
        <p:blipFill rotWithShape="1">
          <a:blip r:embed="rId7" cstate="print">
            <a:extLst>
              <a:ext uri="{28A0092B-C50C-407E-A947-70E740481C1C}">
                <a14:useLocalDpi xmlns:a14="http://schemas.microsoft.com/office/drawing/2010/main" val="0"/>
              </a:ext>
            </a:extLst>
          </a:blip>
          <a:srcRect t="32440" r="1431" b="25627"/>
          <a:stretch/>
        </p:blipFill>
        <p:spPr>
          <a:xfrm>
            <a:off x="3429000" y="6152971"/>
            <a:ext cx="1131425" cy="854383"/>
          </a:xfrm>
          <a:prstGeom prst="rect">
            <a:avLst/>
          </a:prstGeom>
        </p:spPr>
      </p:pic>
      <p:pic>
        <p:nvPicPr>
          <p:cNvPr id="18" name="図 17"/>
          <p:cNvPicPr>
            <a:picLocks noChangeAspect="1"/>
          </p:cNvPicPr>
          <p:nvPr/>
        </p:nvPicPr>
        <p:blipFill rotWithShape="1">
          <a:blip r:embed="rId8" cstate="print">
            <a:extLst>
              <a:ext uri="{28A0092B-C50C-407E-A947-70E740481C1C}">
                <a14:useLocalDpi xmlns:a14="http://schemas.microsoft.com/office/drawing/2010/main" val="0"/>
              </a:ext>
            </a:extLst>
          </a:blip>
          <a:srcRect t="24264" r="1197" b="28527"/>
          <a:stretch/>
        </p:blipFill>
        <p:spPr>
          <a:xfrm>
            <a:off x="3429000" y="4959722"/>
            <a:ext cx="1139461" cy="966389"/>
          </a:xfrm>
          <a:prstGeom prst="rect">
            <a:avLst/>
          </a:prstGeom>
        </p:spPr>
      </p:pic>
      <p:pic>
        <p:nvPicPr>
          <p:cNvPr id="19" name="図 18"/>
          <p:cNvPicPr>
            <a:picLocks noChangeAspect="1"/>
          </p:cNvPicPr>
          <p:nvPr/>
        </p:nvPicPr>
        <p:blipFill rotWithShape="1">
          <a:blip r:embed="rId9" cstate="print">
            <a:extLst>
              <a:ext uri="{28A0092B-C50C-407E-A947-70E740481C1C}">
                <a14:useLocalDpi xmlns:a14="http://schemas.microsoft.com/office/drawing/2010/main" val="0"/>
              </a:ext>
            </a:extLst>
          </a:blip>
          <a:srcRect t="14638" r="1899" b="13890"/>
          <a:stretch/>
        </p:blipFill>
        <p:spPr>
          <a:xfrm>
            <a:off x="264764" y="4954678"/>
            <a:ext cx="751185" cy="971433"/>
          </a:xfrm>
          <a:prstGeom prst="rect">
            <a:avLst/>
          </a:prstGeom>
        </p:spPr>
      </p:pic>
      <p:sp>
        <p:nvSpPr>
          <p:cNvPr id="20" name="テキスト ボックス 19"/>
          <p:cNvSpPr txBox="1"/>
          <p:nvPr/>
        </p:nvSpPr>
        <p:spPr>
          <a:xfrm>
            <a:off x="283649" y="9425020"/>
            <a:ext cx="811441" cy="230832"/>
          </a:xfrm>
          <a:prstGeom prst="rect">
            <a:avLst/>
          </a:prstGeom>
          <a:noFill/>
        </p:spPr>
        <p:txBody>
          <a:bodyPr wrap="none" rtlCol="0">
            <a:spAutoFit/>
          </a:bodyPr>
          <a:lstStyle/>
          <a:p>
            <a:r>
              <a:rPr kumimoji="1" lang="ja-JP" altLang="en-US" sz="900" dirty="0" smtClean="0"/>
              <a:t>ドバイで施術</a:t>
            </a:r>
            <a:endParaRPr kumimoji="1" lang="ja-JP" altLang="en-US" sz="900" dirty="0"/>
          </a:p>
        </p:txBody>
      </p:sp>
      <p:sp>
        <p:nvSpPr>
          <p:cNvPr id="21" name="テキスト ボックス 20"/>
          <p:cNvSpPr txBox="1"/>
          <p:nvPr/>
        </p:nvSpPr>
        <p:spPr>
          <a:xfrm>
            <a:off x="1738449" y="9425020"/>
            <a:ext cx="1284326" cy="230832"/>
          </a:xfrm>
          <a:prstGeom prst="rect">
            <a:avLst/>
          </a:prstGeom>
          <a:noFill/>
        </p:spPr>
        <p:txBody>
          <a:bodyPr wrap="none" rtlCol="0">
            <a:spAutoFit/>
          </a:bodyPr>
          <a:lstStyle/>
          <a:p>
            <a:r>
              <a:rPr lang="ja-JP" altLang="en-US" sz="900" dirty="0" smtClean="0"/>
              <a:t>海外からはるばる来院</a:t>
            </a:r>
            <a:endParaRPr kumimoji="1" lang="ja-JP" altLang="en-US" sz="900" dirty="0"/>
          </a:p>
        </p:txBody>
      </p:sp>
      <p:sp>
        <p:nvSpPr>
          <p:cNvPr id="22" name="正方形/長方形 21"/>
          <p:cNvSpPr/>
          <p:nvPr/>
        </p:nvSpPr>
        <p:spPr>
          <a:xfrm>
            <a:off x="689369" y="4464474"/>
            <a:ext cx="5819222" cy="338554"/>
          </a:xfrm>
          <a:prstGeom prst="rect">
            <a:avLst/>
          </a:prstGeom>
        </p:spPr>
        <p:txBody>
          <a:bodyPr wrap="none">
            <a:spAutoFit/>
          </a:bodyPr>
          <a:lstStyle/>
          <a:p>
            <a:r>
              <a:rPr lang="ja-JP" altLang="en-US" sz="1600" dirty="0" smtClean="0">
                <a:latin typeface="HGPｺﾞｼｯｸE" panose="020B0900000000000000" pitchFamily="50" charset="-128"/>
                <a:ea typeface="HGPｺﾞｼｯｸE" panose="020B0900000000000000" pitchFamily="50" charset="-128"/>
              </a:rPr>
              <a:t>ケン整体院で</a:t>
            </a:r>
            <a:r>
              <a:rPr lang="ja-JP" altLang="en-US" sz="1600" dirty="0" smtClean="0">
                <a:solidFill>
                  <a:srgbClr val="FF0000"/>
                </a:solidFill>
                <a:latin typeface="HGPｺﾞｼｯｸE" panose="020B0900000000000000" pitchFamily="50" charset="-128"/>
                <a:ea typeface="HGPｺﾞｼｯｸE" panose="020B0900000000000000" pitchFamily="50" charset="-128"/>
              </a:rPr>
              <a:t>“</a:t>
            </a:r>
            <a:r>
              <a:rPr lang="en-US" altLang="ja-JP" sz="1600" dirty="0" smtClean="0">
                <a:solidFill>
                  <a:srgbClr val="FF0000"/>
                </a:solidFill>
                <a:latin typeface="HGPｺﾞｼｯｸE" panose="020B0900000000000000" pitchFamily="50" charset="-128"/>
                <a:ea typeface="HGPｺﾞｼｯｸE" panose="020B0900000000000000" pitchFamily="50" charset="-128"/>
              </a:rPr>
              <a:t>X</a:t>
            </a:r>
            <a:r>
              <a:rPr lang="ja-JP" altLang="en-US" sz="1600" dirty="0" smtClean="0">
                <a:solidFill>
                  <a:srgbClr val="FF0000"/>
                </a:solidFill>
                <a:latin typeface="HGPｺﾞｼｯｸE" panose="020B0900000000000000" pitchFamily="50" charset="-128"/>
                <a:ea typeface="HGPｺﾞｼｯｸE" panose="020B0900000000000000" pitchFamily="50" charset="-128"/>
              </a:rPr>
              <a:t>整体”</a:t>
            </a:r>
            <a:r>
              <a:rPr lang="ja-JP" altLang="en-US" sz="1600" dirty="0" smtClean="0">
                <a:latin typeface="HGPｺﾞｼｯｸE" panose="020B0900000000000000" pitchFamily="50" charset="-128"/>
                <a:ea typeface="HGPｺﾞｼｯｸE" panose="020B0900000000000000" pitchFamily="50" charset="-128"/>
              </a:rPr>
              <a:t>を受けてくださった患者さまの</a:t>
            </a:r>
            <a:r>
              <a:rPr lang="ja-JP" altLang="en-US" sz="1600" dirty="0" smtClean="0">
                <a:solidFill>
                  <a:srgbClr val="FF0000"/>
                </a:solidFill>
                <a:latin typeface="HGPｺﾞｼｯｸE" panose="020B0900000000000000" pitchFamily="50" charset="-128"/>
                <a:ea typeface="HGPｺﾞｼｯｸE" panose="020B0900000000000000" pitchFamily="50" charset="-128"/>
              </a:rPr>
              <a:t>“喜びの声”</a:t>
            </a:r>
            <a:endParaRPr lang="ja-JP" altLang="en-US" sz="1600" dirty="0">
              <a:solidFill>
                <a:srgbClr val="FF0000"/>
              </a:solidFill>
              <a:latin typeface="HGPｺﾞｼｯｸE" panose="020B0900000000000000" pitchFamily="50" charset="-128"/>
              <a:ea typeface="HGPｺﾞｼｯｸE" panose="020B0900000000000000" pitchFamily="50" charset="-128"/>
            </a:endParaRPr>
          </a:p>
        </p:txBody>
      </p:sp>
      <p:sp>
        <p:nvSpPr>
          <p:cNvPr id="25" name="テキスト ボックス 24"/>
          <p:cNvSpPr txBox="1"/>
          <p:nvPr/>
        </p:nvSpPr>
        <p:spPr>
          <a:xfrm>
            <a:off x="5848948" y="9175282"/>
            <a:ext cx="891591" cy="369332"/>
          </a:xfrm>
          <a:prstGeom prst="rect">
            <a:avLst/>
          </a:prstGeom>
          <a:noFill/>
        </p:spPr>
        <p:txBody>
          <a:bodyPr wrap="none" rtlCol="0">
            <a:spAutoFit/>
          </a:bodyPr>
          <a:lstStyle/>
          <a:p>
            <a:pPr algn="r"/>
            <a:r>
              <a:rPr lang="ja-JP" altLang="en-US" sz="900" dirty="0" smtClean="0">
                <a:latin typeface="+mn-ea"/>
              </a:rPr>
              <a:t>角川フォレスタ</a:t>
            </a:r>
            <a:endParaRPr lang="en-US" altLang="ja-JP" sz="900" dirty="0" smtClean="0">
              <a:latin typeface="+mn-ea"/>
            </a:endParaRPr>
          </a:p>
          <a:p>
            <a:pPr algn="r"/>
            <a:r>
              <a:rPr kumimoji="1" lang="en-US" altLang="ja-JP" sz="900" dirty="0" smtClean="0">
                <a:latin typeface="+mn-ea"/>
              </a:rPr>
              <a:t>1,200</a:t>
            </a:r>
            <a:r>
              <a:rPr kumimoji="1" lang="ja-JP" altLang="en-US" sz="900" dirty="0" smtClean="0">
                <a:latin typeface="+mn-ea"/>
              </a:rPr>
              <a:t>円</a:t>
            </a:r>
            <a:endParaRPr kumimoji="1" lang="ja-JP" altLang="en-US" sz="900" dirty="0">
              <a:latin typeface="+mn-ea"/>
            </a:endParaRPr>
          </a:p>
        </p:txBody>
      </p:sp>
      <p:sp>
        <p:nvSpPr>
          <p:cNvPr id="26" name="テキスト ボックス 25"/>
          <p:cNvSpPr txBox="1"/>
          <p:nvPr/>
        </p:nvSpPr>
        <p:spPr>
          <a:xfrm>
            <a:off x="4168140" y="9543285"/>
            <a:ext cx="2604696" cy="230832"/>
          </a:xfrm>
          <a:prstGeom prst="rect">
            <a:avLst/>
          </a:prstGeom>
          <a:noFill/>
        </p:spPr>
        <p:txBody>
          <a:bodyPr wrap="square" rtlCol="0">
            <a:spAutoFit/>
          </a:bodyPr>
          <a:lstStyle/>
          <a:p>
            <a:pPr algn="r"/>
            <a:r>
              <a:rPr lang="ja-JP" altLang="en-US" sz="900" dirty="0" smtClean="0">
                <a:latin typeface="ＭＳ Ｐ明朝" panose="02020600040205080304" pitchFamily="18" charset="-128"/>
                <a:ea typeface="ＭＳ Ｐ明朝" panose="02020600040205080304" pitchFamily="18" charset="-128"/>
              </a:rPr>
              <a:t>毎日新聞、</a:t>
            </a:r>
            <a:r>
              <a:rPr lang="en-US" altLang="ja-JP" sz="900" dirty="0" smtClean="0">
                <a:latin typeface="ＭＳ Ｐ明朝" panose="02020600040205080304" pitchFamily="18" charset="-128"/>
                <a:ea typeface="ＭＳ Ｐ明朝" panose="02020600040205080304" pitchFamily="18" charset="-128"/>
              </a:rPr>
              <a:t>TARZAN</a:t>
            </a:r>
            <a:r>
              <a:rPr lang="ja-JP" altLang="en-US" sz="900" dirty="0" smtClean="0">
                <a:latin typeface="ＭＳ Ｐ明朝" panose="02020600040205080304" pitchFamily="18" charset="-128"/>
                <a:ea typeface="ＭＳ Ｐ明朝" panose="02020600040205080304" pitchFamily="18" charset="-128"/>
              </a:rPr>
              <a:t>など、メディアでの紹介多数</a:t>
            </a:r>
            <a:r>
              <a:rPr lang="en-US" altLang="ja-JP" sz="900" dirty="0" smtClean="0">
                <a:latin typeface="ＭＳ Ｐ明朝" panose="02020600040205080304" pitchFamily="18" charset="-128"/>
                <a:ea typeface="ＭＳ Ｐ明朝" panose="02020600040205080304" pitchFamily="18" charset="-128"/>
              </a:rPr>
              <a:t>!!</a:t>
            </a:r>
            <a:endParaRPr kumimoji="1" lang="ja-JP" altLang="en-US" sz="900" dirty="0">
              <a:latin typeface="ＭＳ Ｐ明朝" panose="02020600040205080304" pitchFamily="18" charset="-128"/>
              <a:ea typeface="ＭＳ Ｐ明朝" panose="02020600040205080304" pitchFamily="18" charset="-128"/>
            </a:endParaRPr>
          </a:p>
        </p:txBody>
      </p:sp>
      <p:sp>
        <p:nvSpPr>
          <p:cNvPr id="27" name="円/楕円 26"/>
          <p:cNvSpPr/>
          <p:nvPr/>
        </p:nvSpPr>
        <p:spPr>
          <a:xfrm>
            <a:off x="3892304" y="8913929"/>
            <a:ext cx="1496669" cy="534709"/>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円/楕円 27"/>
          <p:cNvSpPr/>
          <p:nvPr/>
        </p:nvSpPr>
        <p:spPr>
          <a:xfrm>
            <a:off x="4081161" y="8679686"/>
            <a:ext cx="1100872" cy="368011"/>
          </a:xfrm>
          <a:prstGeom prst="ellipse">
            <a:avLst/>
          </a:prstGeom>
          <a:solidFill>
            <a:srgbClr val="FFFF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900" dirty="0" smtClean="0">
                <a:solidFill>
                  <a:schemeClr val="tx1"/>
                </a:solidFill>
                <a:latin typeface="HGPｺﾞｼｯｸE" panose="020B0900000000000000" pitchFamily="50" charset="-128"/>
                <a:ea typeface="HGPｺﾞｼｯｸE" panose="020B0900000000000000" pitchFamily="50" charset="-128"/>
              </a:rPr>
              <a:t>もまない</a:t>
            </a:r>
            <a:endParaRPr kumimoji="1" lang="ja-JP" altLang="en-US" sz="900" dirty="0">
              <a:solidFill>
                <a:schemeClr val="tx1"/>
              </a:solidFill>
              <a:latin typeface="HGPｺﾞｼｯｸE" panose="020B0900000000000000" pitchFamily="50" charset="-128"/>
              <a:ea typeface="HGPｺﾞｼｯｸE" panose="020B0900000000000000" pitchFamily="50" charset="-128"/>
            </a:endParaRPr>
          </a:p>
        </p:txBody>
      </p:sp>
      <p:sp>
        <p:nvSpPr>
          <p:cNvPr id="29" name="円/楕円 28"/>
          <p:cNvSpPr/>
          <p:nvPr/>
        </p:nvSpPr>
        <p:spPr>
          <a:xfrm>
            <a:off x="3467468" y="9095020"/>
            <a:ext cx="1100872" cy="368011"/>
          </a:xfrm>
          <a:prstGeom prst="ellipse">
            <a:avLst/>
          </a:prstGeom>
          <a:solidFill>
            <a:srgbClr val="FFFF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900" dirty="0" smtClean="0">
                <a:solidFill>
                  <a:schemeClr val="tx1"/>
                </a:solidFill>
                <a:latin typeface="HGPｺﾞｼｯｸE" panose="020B0900000000000000" pitchFamily="50" charset="-128"/>
                <a:ea typeface="HGPｺﾞｼｯｸE" panose="020B0900000000000000" pitchFamily="50" charset="-128"/>
              </a:rPr>
              <a:t>おさない</a:t>
            </a:r>
            <a:endParaRPr kumimoji="1" lang="ja-JP" altLang="en-US" sz="900" dirty="0">
              <a:solidFill>
                <a:schemeClr val="tx1"/>
              </a:solidFill>
              <a:latin typeface="HGPｺﾞｼｯｸE" panose="020B0900000000000000" pitchFamily="50" charset="-128"/>
              <a:ea typeface="HGPｺﾞｼｯｸE" panose="020B0900000000000000" pitchFamily="50" charset="-128"/>
            </a:endParaRPr>
          </a:p>
        </p:txBody>
      </p:sp>
      <p:sp>
        <p:nvSpPr>
          <p:cNvPr id="30" name="円/楕円 29"/>
          <p:cNvSpPr/>
          <p:nvPr/>
        </p:nvSpPr>
        <p:spPr>
          <a:xfrm>
            <a:off x="4620436" y="9095020"/>
            <a:ext cx="1100872" cy="368011"/>
          </a:xfrm>
          <a:prstGeom prst="ellipse">
            <a:avLst/>
          </a:prstGeom>
          <a:solidFill>
            <a:srgbClr val="FFFF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kumimoji="1" lang="ja-JP" altLang="en-US" sz="900" dirty="0" smtClean="0">
                <a:solidFill>
                  <a:schemeClr val="tx1"/>
                </a:solidFill>
                <a:latin typeface="HGPｺﾞｼｯｸE" panose="020B0900000000000000" pitchFamily="50" charset="-128"/>
                <a:ea typeface="HGPｺﾞｼｯｸE" panose="020B0900000000000000" pitchFamily="50" charset="-128"/>
              </a:rPr>
              <a:t>たたかない</a:t>
            </a:r>
            <a:endParaRPr kumimoji="1" lang="ja-JP" altLang="en-US" sz="900" dirty="0">
              <a:solidFill>
                <a:schemeClr val="tx1"/>
              </a:solidFill>
              <a:latin typeface="HGPｺﾞｼｯｸE" panose="020B0900000000000000" pitchFamily="50" charset="-128"/>
              <a:ea typeface="HGPｺﾞｼｯｸE" panose="020B0900000000000000" pitchFamily="50" charset="-128"/>
            </a:endParaRPr>
          </a:p>
        </p:txBody>
      </p:sp>
      <p:sp>
        <p:nvSpPr>
          <p:cNvPr id="8" name="角丸四角形 7"/>
          <p:cNvSpPr/>
          <p:nvPr/>
        </p:nvSpPr>
        <p:spPr>
          <a:xfrm>
            <a:off x="3429000" y="7402219"/>
            <a:ext cx="2405195" cy="408742"/>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a:off x="3618339" y="7452702"/>
            <a:ext cx="2026517" cy="307777"/>
          </a:xfrm>
          <a:prstGeom prst="rect">
            <a:avLst/>
          </a:prstGeom>
          <a:noFill/>
        </p:spPr>
        <p:txBody>
          <a:bodyPr wrap="none" rtlCol="0">
            <a:spAutoFit/>
          </a:bodyPr>
          <a:lstStyle/>
          <a:p>
            <a:pPr algn="ctr"/>
            <a:r>
              <a:rPr kumimoji="1" lang="ja-JP" altLang="en-US" sz="1400" dirty="0" smtClean="0">
                <a:solidFill>
                  <a:srgbClr val="FFFF00"/>
                </a:solidFill>
                <a:latin typeface="HGPｺﾞｼｯｸE" panose="020B0900000000000000" pitchFamily="50" charset="-128"/>
                <a:ea typeface="HGPｺﾞｼｯｸE" panose="020B0900000000000000" pitchFamily="50" charset="-128"/>
              </a:rPr>
              <a:t>自宅で「</a:t>
            </a:r>
            <a:r>
              <a:rPr kumimoji="1" lang="en-US" altLang="ja-JP" sz="1400" dirty="0" smtClean="0">
                <a:solidFill>
                  <a:srgbClr val="FFFF00"/>
                </a:solidFill>
                <a:latin typeface="HGPｺﾞｼｯｸE" panose="020B0900000000000000" pitchFamily="50" charset="-128"/>
                <a:ea typeface="HGPｺﾞｼｯｸE" panose="020B0900000000000000" pitchFamily="50" charset="-128"/>
              </a:rPr>
              <a:t>X</a:t>
            </a:r>
            <a:r>
              <a:rPr kumimoji="1" lang="ja-JP" altLang="en-US" sz="1400" dirty="0" smtClean="0">
                <a:solidFill>
                  <a:srgbClr val="FFFF00"/>
                </a:solidFill>
                <a:latin typeface="HGPｺﾞｼｯｸE" panose="020B0900000000000000" pitchFamily="50" charset="-128"/>
                <a:ea typeface="HGPｺﾞｼｯｸE" panose="020B0900000000000000" pitchFamily="50" charset="-128"/>
              </a:rPr>
              <a:t>整体」ができる</a:t>
            </a:r>
            <a:endParaRPr kumimoji="1" lang="ja-JP" altLang="en-US" sz="1400" dirty="0">
              <a:solidFill>
                <a:srgbClr val="FFFF00"/>
              </a:solidFill>
              <a:latin typeface="HGPｺﾞｼｯｸE" panose="020B0900000000000000" pitchFamily="50" charset="-128"/>
              <a:ea typeface="HGPｺﾞｼｯｸE" panose="020B0900000000000000" pitchFamily="50" charset="-128"/>
            </a:endParaRPr>
          </a:p>
        </p:txBody>
      </p:sp>
      <p:sp>
        <p:nvSpPr>
          <p:cNvPr id="31" name="角丸四角形 30"/>
          <p:cNvSpPr/>
          <p:nvPr/>
        </p:nvSpPr>
        <p:spPr>
          <a:xfrm>
            <a:off x="173672" y="7405888"/>
            <a:ext cx="2405195" cy="408742"/>
          </a:xfrm>
          <a:prstGeom prst="roundRect">
            <a:avLst>
              <a:gd name="adj" fmla="val 5000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 name="テキスト ボックス 31"/>
          <p:cNvSpPr txBox="1"/>
          <p:nvPr/>
        </p:nvSpPr>
        <p:spPr>
          <a:xfrm>
            <a:off x="353393" y="7456371"/>
            <a:ext cx="2045753" cy="307777"/>
          </a:xfrm>
          <a:prstGeom prst="rect">
            <a:avLst/>
          </a:prstGeom>
          <a:noFill/>
        </p:spPr>
        <p:txBody>
          <a:bodyPr wrap="none" rtlCol="0">
            <a:spAutoFit/>
          </a:bodyPr>
          <a:lstStyle/>
          <a:p>
            <a:pPr algn="ctr"/>
            <a:r>
              <a:rPr kumimoji="1" lang="ja-JP" altLang="en-US" sz="1400" dirty="0" smtClean="0">
                <a:solidFill>
                  <a:srgbClr val="FFFF00"/>
                </a:solidFill>
                <a:latin typeface="HGPｺﾞｼｯｸE" panose="020B0900000000000000" pitchFamily="50" charset="-128"/>
                <a:ea typeface="HGPｺﾞｼｯｸE" panose="020B0900000000000000" pitchFamily="50" charset="-128"/>
              </a:rPr>
              <a:t>全国、海外から熱い支持</a:t>
            </a:r>
            <a:endParaRPr kumimoji="1" lang="ja-JP" altLang="en-US" sz="1400" dirty="0">
              <a:solidFill>
                <a:srgbClr val="FFFF00"/>
              </a:solidFill>
              <a:latin typeface="HGPｺﾞｼｯｸE" panose="020B0900000000000000" pitchFamily="50" charset="-128"/>
              <a:ea typeface="HGPｺﾞｼｯｸE" panose="020B0900000000000000" pitchFamily="50" charset="-128"/>
            </a:endParaRPr>
          </a:p>
        </p:txBody>
      </p:sp>
      <p:sp>
        <p:nvSpPr>
          <p:cNvPr id="33" name="テキスト ボックス 32"/>
          <p:cNvSpPr txBox="1"/>
          <p:nvPr/>
        </p:nvSpPr>
        <p:spPr>
          <a:xfrm>
            <a:off x="277454" y="7872596"/>
            <a:ext cx="3190946" cy="577081"/>
          </a:xfrm>
          <a:prstGeom prst="rect">
            <a:avLst/>
          </a:prstGeom>
          <a:noFill/>
        </p:spPr>
        <p:txBody>
          <a:bodyPr wrap="square" rtlCol="0">
            <a:spAutoFit/>
          </a:bodyPr>
          <a:lstStyle/>
          <a:p>
            <a:r>
              <a:rPr kumimoji="1" lang="ja-JP" altLang="en-US" sz="1050" dirty="0" smtClean="0">
                <a:latin typeface="+mn-ea"/>
              </a:rPr>
              <a:t>日本全国はもとより、台湾、シンガポール、ドバイ、</a:t>
            </a:r>
            <a:endParaRPr kumimoji="1" lang="en-US" altLang="ja-JP" sz="1050" dirty="0" smtClean="0">
              <a:latin typeface="+mn-ea"/>
            </a:endParaRPr>
          </a:p>
          <a:p>
            <a:r>
              <a:rPr kumimoji="1" lang="ja-JP" altLang="en-US" sz="1050" dirty="0" smtClean="0">
                <a:latin typeface="+mn-ea"/>
              </a:rPr>
              <a:t>コロンビア、ヨーロッパ各国からも、ご紹介による</a:t>
            </a:r>
            <a:endParaRPr kumimoji="1" lang="en-US" altLang="ja-JP" sz="1050" dirty="0" smtClean="0">
              <a:latin typeface="+mn-ea"/>
            </a:endParaRPr>
          </a:p>
          <a:p>
            <a:r>
              <a:rPr kumimoji="1" lang="ja-JP" altLang="en-US" sz="1050" dirty="0" smtClean="0">
                <a:latin typeface="+mn-ea"/>
              </a:rPr>
              <a:t>患者さまが続々と来院されています。</a:t>
            </a:r>
            <a:endParaRPr kumimoji="1" lang="ja-JP" altLang="en-US" sz="1050" dirty="0">
              <a:latin typeface="+mn-ea"/>
            </a:endParaRPr>
          </a:p>
        </p:txBody>
      </p:sp>
      <p:sp>
        <p:nvSpPr>
          <p:cNvPr id="34" name="テキスト ボックス 33"/>
          <p:cNvSpPr txBox="1"/>
          <p:nvPr/>
        </p:nvSpPr>
        <p:spPr>
          <a:xfrm>
            <a:off x="3416159" y="7888374"/>
            <a:ext cx="2228698" cy="577081"/>
          </a:xfrm>
          <a:prstGeom prst="rect">
            <a:avLst/>
          </a:prstGeom>
          <a:noFill/>
        </p:spPr>
        <p:txBody>
          <a:bodyPr wrap="square" rtlCol="0">
            <a:spAutoFit/>
          </a:bodyPr>
          <a:lstStyle/>
          <a:p>
            <a:r>
              <a:rPr kumimoji="1" lang="ja-JP" altLang="en-US" sz="1050" dirty="0" smtClean="0">
                <a:latin typeface="+mn-ea"/>
              </a:rPr>
              <a:t>三上賢一考案の「</a:t>
            </a:r>
            <a:r>
              <a:rPr kumimoji="1" lang="en-US" altLang="ja-JP" sz="1050" dirty="0" smtClean="0">
                <a:latin typeface="+mn-ea"/>
              </a:rPr>
              <a:t>X</a:t>
            </a:r>
            <a:r>
              <a:rPr kumimoji="1" lang="ja-JP" altLang="en-US" sz="1050" dirty="0" smtClean="0">
                <a:latin typeface="+mn-ea"/>
              </a:rPr>
              <a:t>整体」メソッドを使った「</a:t>
            </a:r>
            <a:r>
              <a:rPr kumimoji="1" lang="en-US" altLang="ja-JP" sz="1050" dirty="0" smtClean="0">
                <a:latin typeface="+mn-ea"/>
              </a:rPr>
              <a:t>X</a:t>
            </a:r>
            <a:r>
              <a:rPr kumimoji="1" lang="ja-JP" altLang="en-US" sz="1050" dirty="0" smtClean="0">
                <a:latin typeface="+mn-ea"/>
              </a:rPr>
              <a:t>体操」で、軽い肩こりや</a:t>
            </a:r>
            <a:r>
              <a:rPr kumimoji="1" lang="en-US" altLang="ja-JP" sz="1050" dirty="0" smtClean="0">
                <a:latin typeface="+mn-ea"/>
              </a:rPr>
              <a:t/>
            </a:r>
            <a:br>
              <a:rPr kumimoji="1" lang="en-US" altLang="ja-JP" sz="1050" dirty="0" smtClean="0">
                <a:latin typeface="+mn-ea"/>
              </a:rPr>
            </a:br>
            <a:r>
              <a:rPr kumimoji="1" lang="ja-JP" altLang="en-US" sz="1050" dirty="0" smtClean="0">
                <a:latin typeface="+mn-ea"/>
              </a:rPr>
              <a:t>腰痛は自宅で治ります。</a:t>
            </a:r>
            <a:endParaRPr kumimoji="1" lang="ja-JP" altLang="en-US" sz="1050" dirty="0">
              <a:latin typeface="+mn-ea"/>
            </a:endParaRPr>
          </a:p>
        </p:txBody>
      </p:sp>
    </p:spTree>
    <p:extLst>
      <p:ext uri="{BB962C8B-B14F-4D97-AF65-F5344CB8AC3E}">
        <p14:creationId xmlns:p14="http://schemas.microsoft.com/office/powerpoint/2010/main" val="19525627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赤味がかったオレンジ">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572</TotalTime>
  <Words>459</Words>
  <Application>Microsoft Office PowerPoint</Application>
  <PresentationFormat>A4 210 x 297 mm</PresentationFormat>
  <Paragraphs>85</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HGPｺﾞｼｯｸE</vt:lpstr>
      <vt:lpstr>HGS創英角ｺﾞｼｯｸUB</vt:lpstr>
      <vt:lpstr>ＭＳ Ｐゴシック</vt:lpstr>
      <vt:lpstr>ＭＳ Ｐ明朝</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天野暢子</dc:creator>
  <cp:lastModifiedBy>N A</cp:lastModifiedBy>
  <cp:revision>46</cp:revision>
  <cp:lastPrinted>2016-04-28T01:53:52Z</cp:lastPrinted>
  <dcterms:created xsi:type="dcterms:W3CDTF">2016-04-09T09:05:23Z</dcterms:created>
  <dcterms:modified xsi:type="dcterms:W3CDTF">2016-11-11T08:49:20Z</dcterms:modified>
</cp:coreProperties>
</file>