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</p:sldIdLst>
  <p:sldSz cx="7199313" cy="5327650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2268" userDrawn="1">
          <p15:clr>
            <a:srgbClr val="A4A3A4"/>
          </p15:clr>
        </p15:guide>
        <p15:guide id="3" pos="1134" userDrawn="1">
          <p15:clr>
            <a:srgbClr val="A4A3A4"/>
          </p15:clr>
        </p15:guide>
        <p15:guide id="4" pos="3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282" y="86"/>
      </p:cViewPr>
      <p:guideLst>
        <p:guide orient="horz" pos="1678"/>
        <p:guide pos="2268"/>
        <p:guide pos="1134"/>
        <p:guide pos="34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871910"/>
            <a:ext cx="6119416" cy="1854811"/>
          </a:xfrm>
        </p:spPr>
        <p:txBody>
          <a:bodyPr anchor="b"/>
          <a:lstStyle>
            <a:lvl1pPr algn="ctr">
              <a:defRPr sz="466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2798250"/>
            <a:ext cx="5399485" cy="1286282"/>
          </a:xfrm>
        </p:spPr>
        <p:txBody>
          <a:bodyPr/>
          <a:lstStyle>
            <a:lvl1pPr marL="0" indent="0" algn="ctr">
              <a:buNone/>
              <a:defRPr sz="1865"/>
            </a:lvl1pPr>
            <a:lvl2pPr marL="355199" indent="0" algn="ctr">
              <a:buNone/>
              <a:defRPr sz="1554"/>
            </a:lvl2pPr>
            <a:lvl3pPr marL="710397" indent="0" algn="ctr">
              <a:buNone/>
              <a:defRPr sz="1398"/>
            </a:lvl3pPr>
            <a:lvl4pPr marL="1065596" indent="0" algn="ctr">
              <a:buNone/>
              <a:defRPr sz="1243"/>
            </a:lvl4pPr>
            <a:lvl5pPr marL="1420795" indent="0" algn="ctr">
              <a:buNone/>
              <a:defRPr sz="1243"/>
            </a:lvl5pPr>
            <a:lvl6pPr marL="1775993" indent="0" algn="ctr">
              <a:buNone/>
              <a:defRPr sz="1243"/>
            </a:lvl6pPr>
            <a:lvl7pPr marL="2131192" indent="0" algn="ctr">
              <a:buNone/>
              <a:defRPr sz="1243"/>
            </a:lvl7pPr>
            <a:lvl8pPr marL="2486391" indent="0" algn="ctr">
              <a:buNone/>
              <a:defRPr sz="1243"/>
            </a:lvl8pPr>
            <a:lvl9pPr marL="2841589" indent="0" algn="ctr">
              <a:buNone/>
              <a:defRPr sz="124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389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477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283648"/>
            <a:ext cx="1552352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283648"/>
            <a:ext cx="4567064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02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375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328214"/>
            <a:ext cx="6209407" cy="2216154"/>
          </a:xfrm>
        </p:spPr>
        <p:txBody>
          <a:bodyPr anchor="b"/>
          <a:lstStyle>
            <a:lvl1pPr>
              <a:defRPr sz="466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3565334"/>
            <a:ext cx="6209407" cy="1165423"/>
          </a:xfrm>
        </p:spPr>
        <p:txBody>
          <a:bodyPr/>
          <a:lstStyle>
            <a:lvl1pPr marL="0" indent="0">
              <a:buNone/>
              <a:defRPr sz="1865">
                <a:solidFill>
                  <a:schemeClr val="tx1"/>
                </a:solidFill>
              </a:defRPr>
            </a:lvl1pPr>
            <a:lvl2pPr marL="355199" indent="0">
              <a:buNone/>
              <a:defRPr sz="1554">
                <a:solidFill>
                  <a:schemeClr val="tx1">
                    <a:tint val="75000"/>
                  </a:schemeClr>
                </a:solidFill>
              </a:defRPr>
            </a:lvl2pPr>
            <a:lvl3pPr marL="710397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5596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4pPr>
            <a:lvl5pPr marL="1420795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5pPr>
            <a:lvl6pPr marL="1775993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6pPr>
            <a:lvl7pPr marL="2131192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7pPr>
            <a:lvl8pPr marL="2486391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8pPr>
            <a:lvl9pPr marL="2841589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932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418240"/>
            <a:ext cx="3059708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418240"/>
            <a:ext cx="3059708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67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283649"/>
            <a:ext cx="6209407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306014"/>
            <a:ext cx="3045646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1946072"/>
            <a:ext cx="3045646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306014"/>
            <a:ext cx="3060646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1946072"/>
            <a:ext cx="3060646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703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047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169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355177"/>
            <a:ext cx="2321966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767084"/>
            <a:ext cx="3644652" cy="3786085"/>
          </a:xfrm>
        </p:spPr>
        <p:txBody>
          <a:bodyPr/>
          <a:lstStyle>
            <a:lvl1pPr>
              <a:defRPr sz="2486"/>
            </a:lvl1pPr>
            <a:lvl2pPr>
              <a:defRPr sz="2175"/>
            </a:lvl2pPr>
            <a:lvl3pPr>
              <a:defRPr sz="1865"/>
            </a:lvl3pPr>
            <a:lvl4pPr>
              <a:defRPr sz="1554"/>
            </a:lvl4pPr>
            <a:lvl5pPr>
              <a:defRPr sz="1554"/>
            </a:lvl5pPr>
            <a:lvl6pPr>
              <a:defRPr sz="1554"/>
            </a:lvl6pPr>
            <a:lvl7pPr>
              <a:defRPr sz="1554"/>
            </a:lvl7pPr>
            <a:lvl8pPr>
              <a:defRPr sz="1554"/>
            </a:lvl8pPr>
            <a:lvl9pPr>
              <a:defRPr sz="155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598295"/>
            <a:ext cx="2321966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2053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355177"/>
            <a:ext cx="2321966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767084"/>
            <a:ext cx="3644652" cy="3786085"/>
          </a:xfrm>
        </p:spPr>
        <p:txBody>
          <a:bodyPr anchor="t"/>
          <a:lstStyle>
            <a:lvl1pPr marL="0" indent="0">
              <a:buNone/>
              <a:defRPr sz="2486"/>
            </a:lvl1pPr>
            <a:lvl2pPr marL="355199" indent="0">
              <a:buNone/>
              <a:defRPr sz="2175"/>
            </a:lvl2pPr>
            <a:lvl3pPr marL="710397" indent="0">
              <a:buNone/>
              <a:defRPr sz="1865"/>
            </a:lvl3pPr>
            <a:lvl4pPr marL="1065596" indent="0">
              <a:buNone/>
              <a:defRPr sz="1554"/>
            </a:lvl4pPr>
            <a:lvl5pPr marL="1420795" indent="0">
              <a:buNone/>
              <a:defRPr sz="1554"/>
            </a:lvl5pPr>
            <a:lvl6pPr marL="1775993" indent="0">
              <a:buNone/>
              <a:defRPr sz="1554"/>
            </a:lvl6pPr>
            <a:lvl7pPr marL="2131192" indent="0">
              <a:buNone/>
              <a:defRPr sz="1554"/>
            </a:lvl7pPr>
            <a:lvl8pPr marL="2486391" indent="0">
              <a:buNone/>
              <a:defRPr sz="1554"/>
            </a:lvl8pPr>
            <a:lvl9pPr marL="2841589" indent="0">
              <a:buNone/>
              <a:defRPr sz="155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598295"/>
            <a:ext cx="2321966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4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283649"/>
            <a:ext cx="6209407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418240"/>
            <a:ext cx="6209407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4937943"/>
            <a:ext cx="1619845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49C9B-29EA-4B93-B675-146099B446FF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4937943"/>
            <a:ext cx="2429768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4937943"/>
            <a:ext cx="1619845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12B48-C60E-4E2A-9307-982907C6E8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41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kumimoji="1"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kumimoji="1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5"/>
          <p:cNvCxnSpPr>
            <a:cxnSpLocks noChangeShapeType="1"/>
            <a:stCxn id="11" idx="3"/>
          </p:cNvCxnSpPr>
          <p:nvPr/>
        </p:nvCxnSpPr>
        <p:spPr bwMode="auto">
          <a:xfrm>
            <a:off x="2062608" y="628650"/>
            <a:ext cx="93294" cy="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正方形/長方形 17"/>
          <p:cNvSpPr>
            <a:spLocks noChangeArrowheads="1"/>
          </p:cNvSpPr>
          <p:nvPr/>
        </p:nvSpPr>
        <p:spPr bwMode="auto">
          <a:xfrm>
            <a:off x="1499694" y="447040"/>
            <a:ext cx="270827" cy="36322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/>
          </a:p>
        </p:txBody>
      </p:sp>
      <p:sp>
        <p:nvSpPr>
          <p:cNvPr id="4" name="正方形/長方形 17"/>
          <p:cNvSpPr>
            <a:spLocks noChangeArrowheads="1"/>
          </p:cNvSpPr>
          <p:nvPr/>
        </p:nvSpPr>
        <p:spPr bwMode="auto">
          <a:xfrm>
            <a:off x="179388" y="4957882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/>
              <a:t>0</a:t>
            </a:r>
            <a:endParaRPr lang="ja-JP" altLang="en-US" sz="1000" dirty="0"/>
          </a:p>
        </p:txBody>
      </p:sp>
      <p:sp>
        <p:nvSpPr>
          <p:cNvPr id="5" name="正方形/長方形 17"/>
          <p:cNvSpPr>
            <a:spLocks noChangeArrowheads="1"/>
          </p:cNvSpPr>
          <p:nvPr/>
        </p:nvSpPr>
        <p:spPr bwMode="auto">
          <a:xfrm>
            <a:off x="348020" y="4957882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/>
              <a:t>2</a:t>
            </a:r>
            <a:endParaRPr lang="ja-JP" altLang="en-US" sz="1000" dirty="0"/>
          </a:p>
        </p:txBody>
      </p:sp>
      <p:sp>
        <p:nvSpPr>
          <p:cNvPr id="6" name="正方形/長方形 17"/>
          <p:cNvSpPr>
            <a:spLocks noChangeArrowheads="1"/>
          </p:cNvSpPr>
          <p:nvPr/>
        </p:nvSpPr>
        <p:spPr bwMode="auto">
          <a:xfrm>
            <a:off x="516652" y="4957882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/>
              <a:t>0</a:t>
            </a:r>
            <a:endParaRPr lang="ja-JP" altLang="en-US" sz="1000" dirty="0"/>
          </a:p>
        </p:txBody>
      </p:sp>
      <p:sp>
        <p:nvSpPr>
          <p:cNvPr id="7" name="正方形/長方形 17"/>
          <p:cNvSpPr>
            <a:spLocks noChangeArrowheads="1"/>
          </p:cNvSpPr>
          <p:nvPr/>
        </p:nvSpPr>
        <p:spPr bwMode="auto">
          <a:xfrm>
            <a:off x="685284" y="4957881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/>
              <a:t>1</a:t>
            </a:r>
            <a:endParaRPr lang="ja-JP" altLang="en-US" sz="1000" dirty="0"/>
          </a:p>
        </p:txBody>
      </p:sp>
      <p:sp>
        <p:nvSpPr>
          <p:cNvPr id="8" name="正方形/長方形 17"/>
          <p:cNvSpPr>
            <a:spLocks noChangeArrowheads="1"/>
          </p:cNvSpPr>
          <p:nvPr/>
        </p:nvSpPr>
        <p:spPr bwMode="auto">
          <a:xfrm>
            <a:off x="853916" y="4957880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/>
              <a:t>1</a:t>
            </a:r>
            <a:endParaRPr lang="ja-JP" altLang="en-US" sz="1000" dirty="0"/>
          </a:p>
        </p:txBody>
      </p:sp>
      <p:sp>
        <p:nvSpPr>
          <p:cNvPr id="9" name="正方形/長方形 17"/>
          <p:cNvSpPr>
            <a:spLocks noChangeArrowheads="1"/>
          </p:cNvSpPr>
          <p:nvPr/>
        </p:nvSpPr>
        <p:spPr bwMode="auto">
          <a:xfrm>
            <a:off x="1022548" y="4957882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/>
              <a:t>1</a:t>
            </a:r>
            <a:endParaRPr lang="ja-JP" altLang="en-US" sz="1000" dirty="0"/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auto">
          <a:xfrm>
            <a:off x="1191181" y="4957879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000" dirty="0" smtClean="0"/>
              <a:t>1</a:t>
            </a:r>
            <a:endParaRPr lang="ja-JP" altLang="en-US" sz="1000" dirty="0"/>
          </a:p>
        </p:txBody>
      </p:sp>
      <p:sp>
        <p:nvSpPr>
          <p:cNvPr id="11" name="正方形/長方形 17"/>
          <p:cNvSpPr>
            <a:spLocks noChangeArrowheads="1"/>
          </p:cNvSpPr>
          <p:nvPr/>
        </p:nvSpPr>
        <p:spPr bwMode="auto">
          <a:xfrm>
            <a:off x="1791781" y="447040"/>
            <a:ext cx="270827" cy="36322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/>
          </a:p>
        </p:txBody>
      </p:sp>
      <p:sp>
        <p:nvSpPr>
          <p:cNvPr id="12" name="正方形/長方形 17"/>
          <p:cNvSpPr>
            <a:spLocks noChangeArrowheads="1"/>
          </p:cNvSpPr>
          <p:nvPr/>
        </p:nvSpPr>
        <p:spPr bwMode="auto">
          <a:xfrm>
            <a:off x="1207607" y="447040"/>
            <a:ext cx="270827" cy="36322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/>
          </a:p>
        </p:txBody>
      </p:sp>
      <p:sp>
        <p:nvSpPr>
          <p:cNvPr id="13" name="正方形/長方形 17"/>
          <p:cNvSpPr>
            <a:spLocks noChangeArrowheads="1"/>
          </p:cNvSpPr>
          <p:nvPr/>
        </p:nvSpPr>
        <p:spPr bwMode="auto">
          <a:xfrm>
            <a:off x="2155902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/>
          </a:p>
        </p:txBody>
      </p:sp>
      <p:sp>
        <p:nvSpPr>
          <p:cNvPr id="14" name="正方形/長方形 17"/>
          <p:cNvSpPr>
            <a:spLocks noChangeArrowheads="1"/>
          </p:cNvSpPr>
          <p:nvPr/>
        </p:nvSpPr>
        <p:spPr bwMode="auto">
          <a:xfrm>
            <a:off x="2447880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/>
          </a:p>
        </p:txBody>
      </p:sp>
      <p:sp>
        <p:nvSpPr>
          <p:cNvPr id="15" name="正方形/長方形 17"/>
          <p:cNvSpPr>
            <a:spLocks noChangeArrowheads="1"/>
          </p:cNvSpPr>
          <p:nvPr/>
        </p:nvSpPr>
        <p:spPr bwMode="auto">
          <a:xfrm>
            <a:off x="2739858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/>
          </a:p>
        </p:txBody>
      </p:sp>
      <p:sp>
        <p:nvSpPr>
          <p:cNvPr id="16" name="正方形/長方形 17"/>
          <p:cNvSpPr>
            <a:spLocks noChangeArrowheads="1"/>
          </p:cNvSpPr>
          <p:nvPr/>
        </p:nvSpPr>
        <p:spPr bwMode="auto">
          <a:xfrm>
            <a:off x="3031836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-949569" y="77708"/>
            <a:ext cx="877163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6">
                    <a:lumMod val="75000"/>
                  </a:schemeClr>
                </a:solidFill>
              </a:rPr>
              <a:t>往信用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026179" y="208033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オープンセレモニー　</a:t>
            </a:r>
            <a:r>
              <a:rPr kumimoji="1" lang="ja-JP" altLang="en-US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に</a:t>
            </a:r>
            <a:endParaRPr kumimoji="1" lang="ja-JP" altLang="en-US" sz="1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972528" y="71915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ご出席</a:t>
            </a:r>
            <a:endParaRPr kumimoji="1" lang="ja-JP" altLang="en-US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972528" y="117899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ご欠席</a:t>
            </a:r>
            <a:endParaRPr kumimoji="1" lang="ja-JP" altLang="en-US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856310" y="2448144"/>
            <a:ext cx="10823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貴社名 ：</a:t>
            </a:r>
            <a:endParaRPr kumimoji="1" lang="en-US" altLang="ja-JP" sz="1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ja-JP" sz="1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kumimoji="1" lang="ja-JP" altLang="en-US" sz="1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部署 ：</a:t>
            </a:r>
            <a:endParaRPr kumimoji="1" lang="en-US" altLang="ja-JP" sz="1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ja-JP" sz="1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kumimoji="1" lang="ja-JP" altLang="en-US" sz="1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役職 ：</a:t>
            </a:r>
            <a:endParaRPr kumimoji="1" lang="en-US" altLang="ja-JP" sz="1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ja-JP" sz="1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kumimoji="1" lang="ja-JP" altLang="en-US" sz="1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御芳名 ：</a:t>
            </a:r>
            <a:endParaRPr kumimoji="1" lang="en-US" altLang="ja-JP" sz="1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lang="en-US" altLang="ja-JP" sz="1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kumimoji="1" lang="ja-JP" altLang="en-US" sz="1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お電話番号　：</a:t>
            </a:r>
            <a:endParaRPr kumimoji="1" lang="ja-JP" altLang="en-US" sz="1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892679" y="1765958"/>
            <a:ext cx="30368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いずれかを〇でお囲みください。</a:t>
            </a:r>
            <a:endParaRPr kumimoji="1"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準備の都合上、誠に恐縮ですが、</a:t>
            </a:r>
            <a:r>
              <a:rPr lang="en-US" altLang="ja-JP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11</a:t>
            </a:r>
            <a:r>
              <a:rPr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月</a:t>
            </a:r>
            <a:r>
              <a:rPr lang="en-US" altLang="ja-JP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10</a:t>
            </a:r>
            <a:r>
              <a:rPr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日（金）までに</a:t>
            </a:r>
            <a:endParaRPr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ご投函いただくよう、お願い申し上げます。</a:t>
            </a:r>
            <a:endParaRPr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3807698" y="4099827"/>
            <a:ext cx="3206822" cy="1084945"/>
          </a:xfrm>
          <a:prstGeom prst="roundRect">
            <a:avLst>
              <a:gd name="adj" fmla="val 14074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133630" y="4099827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 smtClean="0"/>
              <a:t>通信欄</a:t>
            </a:r>
            <a:endParaRPr kumimoji="1" lang="ja-JP" altLang="en-US" sz="9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78061" y="2448510"/>
            <a:ext cx="400110" cy="24401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滝沢市中鵜飼</a:t>
            </a:r>
            <a:r>
              <a:rPr kumimoji="1" lang="en-US" altLang="ja-JP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1</a:t>
            </a:r>
            <a:r>
              <a:rPr kumimoji="1" lang="ja-JP" altLang="en-US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丁目</a:t>
            </a:r>
            <a:r>
              <a:rPr kumimoji="1" lang="en-US" altLang="ja-JP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2</a:t>
            </a:r>
            <a:r>
              <a:rPr kumimoji="1" lang="ja-JP" altLang="en-US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番</a:t>
            </a:r>
            <a:r>
              <a:rPr lang="en-US" altLang="ja-JP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3</a:t>
            </a:r>
            <a:r>
              <a:rPr lang="ja-JP" altLang="en-US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号</a:t>
            </a:r>
            <a:endParaRPr kumimoji="1" lang="ja-JP" altLang="en-US" sz="1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4058" y="2656386"/>
            <a:ext cx="400110" cy="19565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株式会社</a:t>
            </a:r>
            <a:r>
              <a:rPr lang="ja-JP" altLang="en-US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 イワテフーズ</a:t>
            </a:r>
            <a:endParaRPr kumimoji="1" lang="ja-JP" altLang="en-US" sz="14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74815" y="3072584"/>
            <a:ext cx="400110" cy="181608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05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代表取締役</a:t>
            </a:r>
            <a:r>
              <a:rPr lang="ja-JP" altLang="en-US" sz="14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</a:t>
            </a:r>
            <a:r>
              <a:rPr lang="ja-JP" altLang="en-US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早川 久</a:t>
            </a:r>
            <a:endParaRPr kumimoji="1" lang="en-US" altLang="ja-JP" sz="14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65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15"/>
          <p:cNvCxnSpPr>
            <a:cxnSpLocks noChangeShapeType="1"/>
            <a:stCxn id="13" idx="3"/>
          </p:cNvCxnSpPr>
          <p:nvPr/>
        </p:nvCxnSpPr>
        <p:spPr bwMode="auto">
          <a:xfrm>
            <a:off x="2062608" y="628650"/>
            <a:ext cx="93294" cy="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正方形/長方形 17"/>
          <p:cNvSpPr>
            <a:spLocks noChangeArrowheads="1"/>
          </p:cNvSpPr>
          <p:nvPr/>
        </p:nvSpPr>
        <p:spPr bwMode="auto">
          <a:xfrm>
            <a:off x="1499694" y="447040"/>
            <a:ext cx="270827" cy="36322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dirty="0" smtClean="0">
                <a:latin typeface="+mn-ea"/>
                <a:ea typeface="+mn-ea"/>
              </a:rPr>
              <a:t>2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6" name="正方形/長方形 17"/>
          <p:cNvSpPr>
            <a:spLocks noChangeArrowheads="1"/>
          </p:cNvSpPr>
          <p:nvPr/>
        </p:nvSpPr>
        <p:spPr bwMode="auto">
          <a:xfrm>
            <a:off x="179388" y="4957881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000"/>
          </a:p>
        </p:txBody>
      </p:sp>
      <p:sp>
        <p:nvSpPr>
          <p:cNvPr id="7" name="正方形/長方形 17"/>
          <p:cNvSpPr>
            <a:spLocks noChangeArrowheads="1"/>
          </p:cNvSpPr>
          <p:nvPr/>
        </p:nvSpPr>
        <p:spPr bwMode="auto">
          <a:xfrm>
            <a:off x="348020" y="4957881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000"/>
          </a:p>
        </p:txBody>
      </p:sp>
      <p:sp>
        <p:nvSpPr>
          <p:cNvPr id="8" name="正方形/長方形 17"/>
          <p:cNvSpPr>
            <a:spLocks noChangeArrowheads="1"/>
          </p:cNvSpPr>
          <p:nvPr/>
        </p:nvSpPr>
        <p:spPr bwMode="auto">
          <a:xfrm>
            <a:off x="516652" y="4957881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000"/>
          </a:p>
        </p:txBody>
      </p:sp>
      <p:sp>
        <p:nvSpPr>
          <p:cNvPr id="9" name="正方形/長方形 17"/>
          <p:cNvSpPr>
            <a:spLocks noChangeArrowheads="1"/>
          </p:cNvSpPr>
          <p:nvPr/>
        </p:nvSpPr>
        <p:spPr bwMode="auto">
          <a:xfrm>
            <a:off x="685284" y="4957881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000"/>
          </a:p>
        </p:txBody>
      </p:sp>
      <p:sp>
        <p:nvSpPr>
          <p:cNvPr id="10" name="正方形/長方形 17"/>
          <p:cNvSpPr>
            <a:spLocks noChangeArrowheads="1"/>
          </p:cNvSpPr>
          <p:nvPr/>
        </p:nvSpPr>
        <p:spPr bwMode="auto">
          <a:xfrm>
            <a:off x="853916" y="4957881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000"/>
          </a:p>
        </p:txBody>
      </p:sp>
      <p:sp>
        <p:nvSpPr>
          <p:cNvPr id="11" name="正方形/長方形 17"/>
          <p:cNvSpPr>
            <a:spLocks noChangeArrowheads="1"/>
          </p:cNvSpPr>
          <p:nvPr/>
        </p:nvSpPr>
        <p:spPr bwMode="auto">
          <a:xfrm>
            <a:off x="1022548" y="4957881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000"/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1191181" y="4957881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000"/>
          </a:p>
        </p:txBody>
      </p:sp>
      <p:sp>
        <p:nvSpPr>
          <p:cNvPr id="13" name="正方形/長方形 17"/>
          <p:cNvSpPr>
            <a:spLocks noChangeArrowheads="1"/>
          </p:cNvSpPr>
          <p:nvPr/>
        </p:nvSpPr>
        <p:spPr bwMode="auto">
          <a:xfrm>
            <a:off x="1791781" y="447040"/>
            <a:ext cx="270827" cy="36322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dirty="0" smtClean="0">
                <a:latin typeface="+mn-ea"/>
                <a:ea typeface="+mn-ea"/>
              </a:rPr>
              <a:t>0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4" name="正方形/長方形 17"/>
          <p:cNvSpPr>
            <a:spLocks noChangeArrowheads="1"/>
          </p:cNvSpPr>
          <p:nvPr/>
        </p:nvSpPr>
        <p:spPr bwMode="auto">
          <a:xfrm>
            <a:off x="1207607" y="447040"/>
            <a:ext cx="270827" cy="36322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dirty="0" smtClean="0">
                <a:latin typeface="+mn-ea"/>
                <a:ea typeface="+mn-ea"/>
              </a:rPr>
              <a:t>0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5" name="正方形/長方形 17"/>
          <p:cNvSpPr>
            <a:spLocks noChangeArrowheads="1"/>
          </p:cNvSpPr>
          <p:nvPr/>
        </p:nvSpPr>
        <p:spPr bwMode="auto">
          <a:xfrm>
            <a:off x="2155902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dirty="0" smtClean="0">
                <a:latin typeface="+mn-ea"/>
                <a:ea typeface="+mn-ea"/>
              </a:rPr>
              <a:t>1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6" name="正方形/長方形 17"/>
          <p:cNvSpPr>
            <a:spLocks noChangeArrowheads="1"/>
          </p:cNvSpPr>
          <p:nvPr/>
        </p:nvSpPr>
        <p:spPr bwMode="auto">
          <a:xfrm>
            <a:off x="2447880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dirty="0" smtClean="0">
                <a:latin typeface="+mn-ea"/>
                <a:ea typeface="+mn-ea"/>
              </a:rPr>
              <a:t>1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7" name="正方形/長方形 17"/>
          <p:cNvSpPr>
            <a:spLocks noChangeArrowheads="1"/>
          </p:cNvSpPr>
          <p:nvPr/>
        </p:nvSpPr>
        <p:spPr bwMode="auto">
          <a:xfrm>
            <a:off x="2739858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dirty="0" smtClean="0">
                <a:latin typeface="+mn-ea"/>
                <a:ea typeface="+mn-ea"/>
              </a:rPr>
              <a:t>1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auto">
          <a:xfrm>
            <a:off x="3031836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dirty="0" smtClean="0">
                <a:latin typeface="+mn-ea"/>
                <a:ea typeface="+mn-ea"/>
              </a:rPr>
              <a:t>1</a:t>
            </a:r>
            <a:endParaRPr lang="ja-JP" altLang="en-US" dirty="0">
              <a:latin typeface="+mn-ea"/>
              <a:ea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-949569" y="77708"/>
            <a:ext cx="877163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chemeClr val="accent6">
                    <a:lumMod val="75000"/>
                  </a:schemeClr>
                </a:solidFill>
              </a:rPr>
              <a:t>返</a:t>
            </a:r>
            <a:r>
              <a:rPr kumimoji="1" lang="ja-JP" altLang="en-US" dirty="0" smtClean="0">
                <a:solidFill>
                  <a:schemeClr val="accent6">
                    <a:lumMod val="75000"/>
                  </a:schemeClr>
                </a:solidFill>
              </a:rPr>
              <a:t>信用</a:t>
            </a:r>
            <a:endParaRPr kumimoji="1" lang="ja-JP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908043" y="1063387"/>
            <a:ext cx="492443" cy="344658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滝沢市中鵜飼</a:t>
            </a:r>
            <a:r>
              <a:rPr kumimoji="1" lang="en-US" altLang="ja-JP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1</a:t>
            </a:r>
            <a:r>
              <a:rPr kumimoji="1"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丁目</a:t>
            </a:r>
            <a:r>
              <a:rPr kumimoji="1" lang="en-US" altLang="ja-JP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2</a:t>
            </a:r>
            <a:r>
              <a:rPr kumimoji="1"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番</a:t>
            </a:r>
            <a:r>
              <a:rPr lang="en-US" altLang="ja-JP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3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号</a:t>
            </a:r>
            <a:endParaRPr kumimoji="1" lang="ja-JP" altLang="en-US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300565" y="1212235"/>
            <a:ext cx="492443" cy="27572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株式会社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 イワテフーズ</a:t>
            </a:r>
            <a:endParaRPr kumimoji="1" lang="ja-JP" altLang="en-US" sz="20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84009" y="1603095"/>
            <a:ext cx="492443" cy="22086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総務部</a:t>
            </a:r>
            <a:r>
              <a:rPr lang="ja-JP" altLang="en-US" sz="20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小原和幸</a:t>
            </a:r>
            <a:endParaRPr lang="en-US" altLang="ja-JP" sz="20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444749" y="3877207"/>
            <a:ext cx="430887" cy="2878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6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行</a:t>
            </a:r>
            <a:endParaRPr lang="en-US" altLang="ja-JP" sz="16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868312" y="753168"/>
            <a:ext cx="306154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拝啓 時下ますますご清祥のこととお慶び申し上げます。</a:t>
            </a:r>
            <a:endParaRPr kumimoji="1"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kumimoji="1"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平素は格別のご厚情を賜り、誠にありがとうございます。</a:t>
            </a:r>
            <a:endParaRPr kumimoji="1"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lang="ja-JP" altLang="en-US" sz="9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</a:t>
            </a:r>
            <a:r>
              <a:rPr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さて、このたび、下記の住所に配送センターを新設いたします。つきましては、オープンセレモニーを開催いたします。ご都合がつきましたら、ぜひともご臨席いただきたく、ご案内申し上げます。</a:t>
            </a:r>
            <a:endParaRPr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algn="r"/>
            <a:r>
              <a:rPr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敬 具</a:t>
            </a:r>
            <a:endParaRPr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endParaRPr kumimoji="1" lang="en-US" altLang="ja-JP" sz="9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r>
              <a:rPr kumimoji="1"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平成</a:t>
            </a:r>
            <a:r>
              <a:rPr kumimoji="1" lang="en-US" altLang="ja-JP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29</a:t>
            </a:r>
            <a:r>
              <a:rPr kumimoji="1"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年</a:t>
            </a:r>
            <a:r>
              <a:rPr kumimoji="1" lang="en-US" altLang="ja-JP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10</a:t>
            </a:r>
            <a:r>
              <a:rPr kumimoji="1"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月吉日</a:t>
            </a:r>
            <a:endParaRPr kumimoji="1"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indent="1435100"/>
            <a:r>
              <a:rPr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株式会社 イワテフーズ</a:t>
            </a:r>
            <a:endParaRPr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indent="1435100"/>
            <a:r>
              <a:rPr kumimoji="1"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　代表取締役 早川 </a:t>
            </a:r>
            <a:r>
              <a:rPr lang="ja-JP" altLang="en-US" sz="9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久</a:t>
            </a:r>
            <a:endParaRPr kumimoji="1" lang="en-US" altLang="ja-JP" sz="9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666379" y="3377979"/>
            <a:ext cx="173270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+mn-ea"/>
              </a:rPr>
              <a:t>㈱イワテフーズ</a:t>
            </a:r>
            <a:endParaRPr kumimoji="1" lang="en-US" altLang="ja-JP" sz="900" dirty="0" smtClean="0">
              <a:latin typeface="+mn-ea"/>
            </a:endParaRPr>
          </a:p>
          <a:p>
            <a:r>
              <a:rPr kumimoji="1" lang="ja-JP" altLang="en-US" sz="900" dirty="0" smtClean="0">
                <a:latin typeface="+mn-ea"/>
              </a:rPr>
              <a:t>小岩井配送センター</a:t>
            </a:r>
            <a:r>
              <a:rPr kumimoji="1" lang="en-US" altLang="ja-JP" sz="900" dirty="0" smtClean="0">
                <a:latin typeface="+mn-ea"/>
              </a:rPr>
              <a:t/>
            </a:r>
            <a:br>
              <a:rPr kumimoji="1" lang="en-US" altLang="ja-JP" sz="900" dirty="0" smtClean="0">
                <a:latin typeface="+mn-ea"/>
              </a:rPr>
            </a:br>
            <a:endParaRPr kumimoji="1" lang="en-US" altLang="ja-JP" sz="900" dirty="0" smtClean="0">
              <a:latin typeface="+mn-ea"/>
            </a:endParaRPr>
          </a:p>
          <a:p>
            <a:r>
              <a:rPr lang="ja-JP" altLang="en-US" sz="900" dirty="0" smtClean="0">
                <a:latin typeface="+mn-ea"/>
              </a:rPr>
              <a:t>〒</a:t>
            </a:r>
            <a:r>
              <a:rPr lang="en-US" altLang="ja-JP" sz="900" dirty="0" smtClean="0">
                <a:latin typeface="+mn-ea"/>
              </a:rPr>
              <a:t>020-1234</a:t>
            </a:r>
          </a:p>
          <a:p>
            <a:r>
              <a:rPr kumimoji="1" lang="ja-JP" altLang="en-US" sz="900" dirty="0" smtClean="0">
                <a:latin typeface="+mn-ea"/>
              </a:rPr>
              <a:t>岩手郡雫石町</a:t>
            </a:r>
            <a:r>
              <a:rPr kumimoji="1" lang="en-US" altLang="ja-JP" sz="900" dirty="0" smtClean="0">
                <a:latin typeface="+mn-ea"/>
              </a:rPr>
              <a:t>1234</a:t>
            </a:r>
            <a:r>
              <a:rPr kumimoji="1" lang="ja-JP" altLang="en-US" sz="900" dirty="0" smtClean="0">
                <a:latin typeface="+mn-ea"/>
              </a:rPr>
              <a:t>番地</a:t>
            </a:r>
            <a:endParaRPr kumimoji="1" lang="en-US" altLang="ja-JP" sz="900" dirty="0" smtClean="0">
              <a:latin typeface="+mn-ea"/>
            </a:endParaRPr>
          </a:p>
          <a:p>
            <a:r>
              <a:rPr lang="ja-JP" altLang="en-US" sz="900" dirty="0" smtClean="0">
                <a:latin typeface="+mn-ea"/>
              </a:rPr>
              <a:t>電話　（</a:t>
            </a:r>
            <a:r>
              <a:rPr lang="en-US" altLang="ja-JP" sz="900" dirty="0" smtClean="0">
                <a:latin typeface="+mn-ea"/>
              </a:rPr>
              <a:t>019</a:t>
            </a:r>
            <a:r>
              <a:rPr lang="ja-JP" altLang="en-US" sz="900" dirty="0" smtClean="0">
                <a:latin typeface="+mn-ea"/>
              </a:rPr>
              <a:t>）</a:t>
            </a:r>
            <a:r>
              <a:rPr lang="en-US" altLang="ja-JP" sz="900" dirty="0" smtClean="0">
                <a:latin typeface="+mn-ea"/>
              </a:rPr>
              <a:t>987-6543</a:t>
            </a:r>
          </a:p>
          <a:p>
            <a:r>
              <a:rPr kumimoji="1" lang="ja-JP" altLang="en-US" sz="900" dirty="0" smtClean="0">
                <a:latin typeface="+mn-ea"/>
              </a:rPr>
              <a:t>ＦＡＸ　（</a:t>
            </a:r>
            <a:r>
              <a:rPr kumimoji="1" lang="en-US" altLang="ja-JP" sz="900" dirty="0" smtClean="0">
                <a:latin typeface="+mn-ea"/>
              </a:rPr>
              <a:t>019</a:t>
            </a:r>
            <a:r>
              <a:rPr kumimoji="1" lang="ja-JP" altLang="en-US" sz="900" dirty="0" smtClean="0">
                <a:latin typeface="+mn-ea"/>
              </a:rPr>
              <a:t>）</a:t>
            </a:r>
            <a:r>
              <a:rPr lang="en-US" altLang="ja-JP" sz="900" dirty="0" smtClean="0">
                <a:latin typeface="+mn-ea"/>
              </a:rPr>
              <a:t>987</a:t>
            </a:r>
            <a:r>
              <a:rPr kumimoji="1" lang="en-US" altLang="ja-JP" sz="900" dirty="0" smtClean="0">
                <a:latin typeface="+mn-ea"/>
              </a:rPr>
              <a:t>-6544</a:t>
            </a:r>
          </a:p>
          <a:p>
            <a:endParaRPr lang="en-US" altLang="ja-JP" sz="900" dirty="0">
              <a:latin typeface="+mn-ea"/>
            </a:endParaRPr>
          </a:p>
          <a:p>
            <a:r>
              <a:rPr kumimoji="1" lang="ja-JP" altLang="en-US" sz="900" dirty="0" smtClean="0">
                <a:latin typeface="+mn-ea"/>
              </a:rPr>
              <a:t>営業開始 </a:t>
            </a:r>
            <a:r>
              <a:rPr kumimoji="1" lang="en-US" altLang="ja-JP" sz="900" dirty="0" smtClean="0">
                <a:latin typeface="+mn-ea"/>
              </a:rPr>
              <a:t>11</a:t>
            </a:r>
            <a:r>
              <a:rPr kumimoji="1" lang="ja-JP" altLang="en-US" sz="900" dirty="0" smtClean="0">
                <a:latin typeface="+mn-ea"/>
              </a:rPr>
              <a:t>月</a:t>
            </a:r>
            <a:r>
              <a:rPr kumimoji="1" lang="en-US" altLang="ja-JP" sz="900" dirty="0" smtClean="0">
                <a:latin typeface="+mn-ea"/>
              </a:rPr>
              <a:t>27</a:t>
            </a:r>
            <a:r>
              <a:rPr lang="ja-JP" altLang="en-US" sz="900" dirty="0" smtClean="0">
                <a:latin typeface="+mn-ea"/>
              </a:rPr>
              <a:t>日（月）～</a:t>
            </a:r>
            <a:endParaRPr kumimoji="1" lang="en-US" altLang="ja-JP" sz="900" dirty="0" smtClean="0">
              <a:latin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161654" y="2403007"/>
            <a:ext cx="2531138" cy="830997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 smtClean="0">
                <a:latin typeface="+mn-ea"/>
              </a:rPr>
              <a:t>オープンセレモニー</a:t>
            </a:r>
            <a:endParaRPr kumimoji="1" lang="en-US" altLang="ja-JP" sz="1100" dirty="0" smtClean="0">
              <a:latin typeface="+mn-ea"/>
            </a:endParaRPr>
          </a:p>
          <a:p>
            <a:pPr algn="ctr"/>
            <a:r>
              <a:rPr lang="en-US" altLang="ja-JP" sz="1100" dirty="0" smtClean="0">
                <a:latin typeface="+mn-ea"/>
              </a:rPr>
              <a:t>11</a:t>
            </a:r>
            <a:r>
              <a:rPr lang="ja-JP" altLang="en-US" sz="1100" dirty="0" smtClean="0">
                <a:latin typeface="+mn-ea"/>
              </a:rPr>
              <a:t>月</a:t>
            </a:r>
            <a:r>
              <a:rPr lang="en-US" altLang="ja-JP" sz="1100" dirty="0" smtClean="0">
                <a:latin typeface="+mn-ea"/>
              </a:rPr>
              <a:t>24</a:t>
            </a:r>
            <a:r>
              <a:rPr lang="ja-JP" altLang="en-US" sz="1100" dirty="0" smtClean="0">
                <a:latin typeface="+mn-ea"/>
              </a:rPr>
              <a:t>日（金）　</a:t>
            </a:r>
            <a:endParaRPr kumimoji="1" lang="en-US" altLang="ja-JP" sz="900" dirty="0" smtClean="0">
              <a:latin typeface="+mn-ea"/>
            </a:endParaRPr>
          </a:p>
          <a:p>
            <a:r>
              <a:rPr kumimoji="1" lang="ja-JP" altLang="en-US" sz="900" dirty="0" smtClean="0">
                <a:latin typeface="+mn-ea"/>
              </a:rPr>
              <a:t>開所式・所内ご案内</a:t>
            </a:r>
            <a:r>
              <a:rPr lang="ja-JP" altLang="en-US" sz="900" dirty="0">
                <a:latin typeface="+mn-ea"/>
              </a:rPr>
              <a:t>　</a:t>
            </a:r>
            <a:r>
              <a:rPr lang="ja-JP" altLang="en-US" sz="900" dirty="0" smtClean="0">
                <a:latin typeface="+mn-ea"/>
              </a:rPr>
              <a:t>　午後</a:t>
            </a:r>
            <a:r>
              <a:rPr lang="en-US" altLang="ja-JP" sz="900" dirty="0" smtClean="0">
                <a:latin typeface="+mn-ea"/>
              </a:rPr>
              <a:t>5</a:t>
            </a:r>
            <a:r>
              <a:rPr lang="ja-JP" altLang="en-US" sz="900" dirty="0" smtClean="0">
                <a:latin typeface="+mn-ea"/>
              </a:rPr>
              <a:t>時～</a:t>
            </a:r>
            <a:endParaRPr kumimoji="1" lang="en-US" altLang="ja-JP" sz="900" dirty="0">
              <a:latin typeface="+mn-ea"/>
            </a:endParaRPr>
          </a:p>
          <a:p>
            <a:r>
              <a:rPr lang="ja-JP" altLang="en-US" sz="900" dirty="0" smtClean="0">
                <a:latin typeface="+mn-ea"/>
              </a:rPr>
              <a:t>ウエルカムパーティー　午後</a:t>
            </a:r>
            <a:r>
              <a:rPr lang="en-US" altLang="ja-JP" sz="900" dirty="0" smtClean="0">
                <a:latin typeface="+mn-ea"/>
              </a:rPr>
              <a:t>6</a:t>
            </a:r>
            <a:r>
              <a:rPr lang="ja-JP" altLang="en-US" sz="900" dirty="0" smtClean="0">
                <a:latin typeface="+mn-ea"/>
              </a:rPr>
              <a:t>時～</a:t>
            </a:r>
            <a:r>
              <a:rPr lang="en-US" altLang="ja-JP" sz="900" dirty="0" smtClean="0">
                <a:latin typeface="+mn-ea"/>
              </a:rPr>
              <a:t>7</a:t>
            </a:r>
            <a:r>
              <a:rPr lang="ja-JP" altLang="en-US" sz="900" dirty="0" smtClean="0">
                <a:latin typeface="+mn-ea"/>
              </a:rPr>
              <a:t>時</a:t>
            </a:r>
            <a:r>
              <a:rPr lang="en-US" altLang="ja-JP" sz="900" dirty="0" smtClean="0">
                <a:latin typeface="+mn-ea"/>
              </a:rPr>
              <a:t>30</a:t>
            </a:r>
            <a:r>
              <a:rPr lang="ja-JP" altLang="en-US" sz="900" dirty="0" smtClean="0">
                <a:latin typeface="+mn-ea"/>
              </a:rPr>
              <a:t>分</a:t>
            </a:r>
            <a:endParaRPr lang="en-US" altLang="ja-JP" sz="900" dirty="0" smtClean="0">
              <a:latin typeface="+mn-ea"/>
            </a:endParaRPr>
          </a:p>
          <a:p>
            <a:pPr algn="r"/>
            <a:r>
              <a:rPr lang="en-US" altLang="ja-JP" sz="8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※</a:t>
            </a:r>
            <a:r>
              <a:rPr lang="ja-JP" altLang="en-US" sz="8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生花等のお祝いはご辞退いたします</a:t>
            </a:r>
            <a:endParaRPr lang="en-US" altLang="ja-JP" sz="8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924" y="3377979"/>
            <a:ext cx="2016335" cy="1881912"/>
          </a:xfrm>
          <a:prstGeom prst="rect">
            <a:avLst/>
          </a:prstGeom>
        </p:spPr>
      </p:pic>
      <p:sp>
        <p:nvSpPr>
          <p:cNvPr id="31" name="月 30"/>
          <p:cNvSpPr/>
          <p:nvPr/>
        </p:nvSpPr>
        <p:spPr>
          <a:xfrm rot="20293301">
            <a:off x="3853708" y="227950"/>
            <a:ext cx="213050" cy="313880"/>
          </a:xfrm>
          <a:prstGeom prst="moon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星 4 31"/>
          <p:cNvSpPr/>
          <p:nvPr/>
        </p:nvSpPr>
        <p:spPr>
          <a:xfrm>
            <a:off x="6759637" y="135351"/>
            <a:ext cx="204905" cy="236327"/>
          </a:xfrm>
          <a:prstGeom prst="star4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星 4 32"/>
          <p:cNvSpPr/>
          <p:nvPr/>
        </p:nvSpPr>
        <p:spPr>
          <a:xfrm>
            <a:off x="6692227" y="318368"/>
            <a:ext cx="169863" cy="195912"/>
          </a:xfrm>
          <a:prstGeom prst="star4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932245" y="142463"/>
            <a:ext cx="287771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イワテフーズ小岩井配送センター</a:t>
            </a:r>
            <a:endParaRPr kumimoji="1" lang="en-US" altLang="ja-JP" sz="1400" dirty="0" smtClean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  <a:p>
            <a:pPr algn="ctr"/>
            <a:r>
              <a:rPr kumimoji="1" lang="ja-JP" altLang="en-US" sz="1200" dirty="0" smtClean="0">
                <a:latin typeface="HGS教科書体" panose="02020600000000000000" pitchFamily="18" charset="-128"/>
                <a:ea typeface="HGS教科書体" panose="02020600000000000000" pitchFamily="18" charset="-128"/>
              </a:rPr>
              <a:t>オープンセレモニーのご案内</a:t>
            </a:r>
            <a:endParaRPr kumimoji="1" lang="ja-JP" altLang="en-US" sz="120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190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132</Words>
  <Application>Microsoft Office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HGS教科書体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N A</cp:lastModifiedBy>
  <cp:revision>22</cp:revision>
  <cp:lastPrinted>2016-05-13T07:05:48Z</cp:lastPrinted>
  <dcterms:created xsi:type="dcterms:W3CDTF">2016-04-28T05:00:54Z</dcterms:created>
  <dcterms:modified xsi:type="dcterms:W3CDTF">2016-11-22T14:49:22Z</dcterms:modified>
</cp:coreProperties>
</file>