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594" y="-25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4350" y="3070860"/>
            <a:ext cx="5829300" cy="20802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8700" y="5547360"/>
            <a:ext cx="4800600" cy="2476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11/13/2016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11/13/2016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42900" y="2278380"/>
            <a:ext cx="298323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531870" y="2278380"/>
            <a:ext cx="298323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11/13/2016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11/13/2016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11/13/2016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642872" y="8157971"/>
            <a:ext cx="858012" cy="53187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3713988" y="6044184"/>
            <a:ext cx="2299716" cy="172364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754380" y="6044184"/>
            <a:ext cx="2299716" cy="172364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2900" y="396240"/>
            <a:ext cx="6172200" cy="1584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2900" y="2278380"/>
            <a:ext cx="6172200" cy="6537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331720" y="9212580"/>
            <a:ext cx="219456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42900" y="9212580"/>
            <a:ext cx="157734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11/13/2016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937760" y="9212580"/>
            <a:ext cx="1577340" cy="495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0234" y="7808671"/>
            <a:ext cx="2162810" cy="157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>
                <a:latin typeface="MS PGothic"/>
                <a:cs typeface="MS PGothic"/>
              </a:rPr>
              <a:t>ちりめんじゃこのフィナンシェ  </a:t>
            </a:r>
            <a:r>
              <a:rPr sz="1000" spc="15" dirty="0">
                <a:latin typeface="MS PGothic"/>
                <a:cs typeface="MS PGothic"/>
              </a:rPr>
              <a:t> </a:t>
            </a:r>
            <a:r>
              <a:rPr sz="1000" dirty="0">
                <a:latin typeface="MS PGothic"/>
                <a:cs typeface="MS PGothic"/>
              </a:rPr>
              <a:t>1個150円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680841" y="7808671"/>
            <a:ext cx="1595755" cy="157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>
                <a:latin typeface="MS PGothic"/>
                <a:cs typeface="MS PGothic"/>
              </a:rPr>
              <a:t>鮭のチーズケーキ </a:t>
            </a:r>
            <a:r>
              <a:rPr sz="1000" dirty="0">
                <a:latin typeface="MS PGothic"/>
                <a:cs typeface="MS PGothic"/>
              </a:rPr>
              <a:t> 1個300円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03947" y="881355"/>
            <a:ext cx="5598795" cy="360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40"/>
              </a:lnSpc>
            </a:pPr>
            <a:r>
              <a:rPr sz="2400" spc="-5" dirty="0">
                <a:latin typeface="MS PGothic"/>
                <a:cs typeface="MS PGothic"/>
              </a:rPr>
              <a:t>「おさかなケーキ」専門店</a:t>
            </a:r>
            <a:r>
              <a:rPr sz="2400" spc="-204" dirty="0">
                <a:latin typeface="MS PGothic"/>
                <a:cs typeface="MS PGothic"/>
              </a:rPr>
              <a:t> </a:t>
            </a:r>
            <a:r>
              <a:rPr sz="2400" dirty="0">
                <a:latin typeface="MS PGothic"/>
                <a:cs typeface="MS PGothic"/>
              </a:rPr>
              <a:t>京町堀にオープン</a:t>
            </a:r>
          </a:p>
        </p:txBody>
      </p:sp>
      <p:sp>
        <p:nvSpPr>
          <p:cNvPr id="5" name="object 5"/>
          <p:cNvSpPr/>
          <p:nvPr/>
        </p:nvSpPr>
        <p:spPr>
          <a:xfrm>
            <a:off x="143255" y="1310639"/>
            <a:ext cx="6520180" cy="0"/>
          </a:xfrm>
          <a:custGeom>
            <a:avLst/>
            <a:gdLst/>
            <a:ahLst/>
            <a:cxnLst/>
            <a:rect l="l" t="t" r="r" b="b"/>
            <a:pathLst>
              <a:path w="6520180">
                <a:moveTo>
                  <a:pt x="0" y="0"/>
                </a:moveTo>
                <a:lnTo>
                  <a:pt x="6520053" y="0"/>
                </a:lnTo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222605" y="278765"/>
            <a:ext cx="1591945" cy="172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100" dirty="0" smtClean="0">
                <a:latin typeface="MS PMincho"/>
                <a:cs typeface="MS PMincho"/>
              </a:rPr>
              <a:t>南北テレビ情報局</a:t>
            </a:r>
            <a:r>
              <a:rPr lang="ja-JP" altLang="en-US" sz="1100" spc="-105" dirty="0">
                <a:latin typeface="MS PMincho"/>
                <a:cs typeface="MS PMincho"/>
              </a:rPr>
              <a:t>　</a:t>
            </a:r>
            <a:r>
              <a:rPr sz="1100" dirty="0" smtClean="0">
                <a:latin typeface="MS PMincho"/>
                <a:cs typeface="MS PMincho"/>
              </a:rPr>
              <a:t>中西様</a:t>
            </a:r>
            <a:endParaRPr sz="1100" dirty="0">
              <a:latin typeface="MS PMincho"/>
              <a:cs typeface="MS PMincho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98764" y="8156127"/>
            <a:ext cx="4183036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10" dirty="0">
                <a:latin typeface="+mn-ea"/>
                <a:cs typeface="MS PGothic"/>
              </a:rPr>
              <a:t>お問い合わせ</a:t>
            </a:r>
            <a:endParaRPr sz="1000" dirty="0">
              <a:latin typeface="+mn-ea"/>
              <a:cs typeface="MS PGothic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1200" spc="-5" dirty="0">
                <a:latin typeface="+mn-ea"/>
                <a:cs typeface="MS PGothic"/>
              </a:rPr>
              <a:t>「アクア・ベリーズ・カフェ」 </a:t>
            </a:r>
            <a:r>
              <a:rPr sz="1200" dirty="0" smtClean="0">
                <a:latin typeface="+mn-ea"/>
                <a:cs typeface="MS PGothic"/>
              </a:rPr>
              <a:t>開業準備室</a:t>
            </a:r>
            <a:endParaRPr lang="en-US" sz="1200" dirty="0" smtClean="0">
              <a:latin typeface="+mn-ea"/>
              <a:cs typeface="MS PGothic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lang="ja-JP" altLang="en-US" sz="1200" dirty="0" smtClean="0">
                <a:latin typeface="+mn-ea"/>
                <a:cs typeface="MS PGothic"/>
              </a:rPr>
              <a:t>大阪市西区京町堀</a:t>
            </a:r>
            <a:r>
              <a:rPr lang="en-US" altLang="ja-JP" sz="1200" dirty="0" smtClean="0">
                <a:latin typeface="+mn-ea"/>
                <a:cs typeface="MS PGothic"/>
              </a:rPr>
              <a:t>1-2-3</a:t>
            </a:r>
            <a:r>
              <a:rPr lang="ja-JP" altLang="en-US" sz="1200" dirty="0">
                <a:latin typeface="+mn-ea"/>
                <a:cs typeface="MS PGothic"/>
              </a:rPr>
              <a:t> </a:t>
            </a:r>
            <a:r>
              <a:rPr lang="ja-JP" altLang="en-US" sz="1200" dirty="0" smtClean="0">
                <a:latin typeface="+mn-ea"/>
                <a:cs typeface="MS PGothic"/>
              </a:rPr>
              <a:t>スイーツテラス</a:t>
            </a:r>
            <a:r>
              <a:rPr lang="en-US" altLang="ja-JP" sz="1200" dirty="0" smtClean="0">
                <a:latin typeface="+mn-ea"/>
                <a:cs typeface="MS PGothic"/>
              </a:rPr>
              <a:t>1</a:t>
            </a:r>
            <a:r>
              <a:rPr lang="ja-JP" altLang="en-US" sz="1200" dirty="0" smtClean="0">
                <a:latin typeface="+mn-ea"/>
                <a:cs typeface="MS PGothic"/>
              </a:rPr>
              <a:t>階 イースト</a:t>
            </a:r>
            <a:endParaRPr lang="en-US" sz="1200" dirty="0" smtClean="0">
              <a:latin typeface="+mn-ea"/>
              <a:cs typeface="MS PGothic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lang="ja-JP" altLang="en-US" sz="1400" dirty="0" smtClean="0">
                <a:latin typeface="+mn-ea"/>
                <a:cs typeface="MS PGothic"/>
              </a:rPr>
              <a:t>（</a:t>
            </a:r>
            <a:r>
              <a:rPr lang="en-US" altLang="ja-JP" sz="1400" dirty="0" smtClean="0">
                <a:latin typeface="+mn-ea"/>
                <a:cs typeface="MS PGothic"/>
              </a:rPr>
              <a:t>06</a:t>
            </a:r>
            <a:r>
              <a:rPr lang="ja-JP" altLang="en-US" sz="1400" dirty="0" smtClean="0">
                <a:latin typeface="+mn-ea"/>
                <a:cs typeface="MS PGothic"/>
              </a:rPr>
              <a:t>）</a:t>
            </a:r>
            <a:r>
              <a:rPr lang="en-US" altLang="ja-JP" sz="1400" dirty="0" smtClean="0">
                <a:latin typeface="+mn-ea"/>
                <a:cs typeface="MS PGothic"/>
              </a:rPr>
              <a:t>1234-5678</a:t>
            </a:r>
            <a:r>
              <a:rPr lang="ja-JP" altLang="en-US" sz="1400" dirty="0" smtClean="0">
                <a:latin typeface="+mn-ea"/>
                <a:cs typeface="MS PGothic"/>
              </a:rPr>
              <a:t>　</a:t>
            </a:r>
            <a:r>
              <a:rPr lang="ja-JP" altLang="en-US" sz="1200" dirty="0" smtClean="0">
                <a:latin typeface="+mn-ea"/>
                <a:cs typeface="MS PGothic"/>
              </a:rPr>
              <a:t>担当：井上 </a:t>
            </a:r>
            <a:r>
              <a:rPr lang="en-US" altLang="ja-JP" sz="1200" dirty="0" smtClean="0">
                <a:latin typeface="+mn-ea"/>
                <a:cs typeface="MS PGothic"/>
              </a:rPr>
              <a:t>(</a:t>
            </a:r>
            <a:r>
              <a:rPr lang="ja-JP" altLang="en-US" sz="1200" dirty="0" smtClean="0">
                <a:latin typeface="+mn-ea"/>
                <a:cs typeface="MS PGothic"/>
              </a:rPr>
              <a:t>携帯 </a:t>
            </a:r>
            <a:r>
              <a:rPr lang="en-US" altLang="ja-JP" sz="1200" dirty="0" smtClean="0">
                <a:latin typeface="+mn-ea"/>
                <a:cs typeface="MS PGothic"/>
              </a:rPr>
              <a:t>090-x987-654x</a:t>
            </a:r>
            <a:r>
              <a:rPr lang="ja-JP" altLang="en-US" sz="1200" dirty="0" smtClean="0">
                <a:latin typeface="+mn-ea"/>
                <a:cs typeface="MS PGothic"/>
              </a:rPr>
              <a:t>）</a:t>
            </a:r>
            <a:endParaRPr lang="en-US" altLang="ja-JP" sz="1200" dirty="0" smtClean="0">
              <a:latin typeface="+mn-ea"/>
              <a:cs typeface="MS PGothic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lang="en-US" sz="1200" dirty="0" smtClean="0">
                <a:latin typeface="+mn-ea"/>
                <a:cs typeface="MS PGothic"/>
              </a:rPr>
              <a:t>info@aquaberries.jp</a:t>
            </a: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lang="en-US" sz="1200" dirty="0" smtClean="0">
                <a:latin typeface="+mn-ea"/>
                <a:cs typeface="MS PGothic"/>
              </a:rPr>
              <a:t>http://aquaberries.jp</a:t>
            </a:r>
          </a:p>
        </p:txBody>
      </p:sp>
      <p:sp>
        <p:nvSpPr>
          <p:cNvPr id="10" name="object 10"/>
          <p:cNvSpPr/>
          <p:nvPr/>
        </p:nvSpPr>
        <p:spPr>
          <a:xfrm>
            <a:off x="5436616" y="1817609"/>
            <a:ext cx="1226819" cy="1409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 txBox="1"/>
          <p:nvPr/>
        </p:nvSpPr>
        <p:spPr>
          <a:xfrm>
            <a:off x="5369941" y="3317479"/>
            <a:ext cx="1142365" cy="417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900" spc="-5" dirty="0">
                <a:latin typeface="MS PGothic"/>
                <a:cs typeface="MS PGothic"/>
              </a:rPr>
              <a:t>㈱アクア・ベリーズ </a:t>
            </a:r>
            <a:endParaRPr lang="en-US" sz="900" spc="-5" dirty="0" smtClean="0">
              <a:latin typeface="MS PGothic"/>
              <a:cs typeface="MS PGothic"/>
            </a:endParaRPr>
          </a:p>
          <a:p>
            <a:pPr marL="12700" marR="5080">
              <a:lnSpc>
                <a:spcPct val="100000"/>
              </a:lnSpc>
            </a:pPr>
            <a:r>
              <a:rPr sz="900" dirty="0" smtClean="0">
                <a:latin typeface="MS PGothic"/>
                <a:cs typeface="MS PGothic"/>
              </a:rPr>
              <a:t>代表取締役 </a:t>
            </a:r>
            <a:endParaRPr lang="en-US" sz="900" dirty="0" smtClean="0">
              <a:latin typeface="MS PGothic"/>
              <a:cs typeface="MS PGothic"/>
            </a:endParaRPr>
          </a:p>
          <a:p>
            <a:pPr marL="12700" marR="5080">
              <a:lnSpc>
                <a:spcPct val="100000"/>
              </a:lnSpc>
            </a:pPr>
            <a:r>
              <a:rPr sz="900" spc="-5" dirty="0" smtClean="0">
                <a:latin typeface="MS PGothic"/>
                <a:cs typeface="MS PGothic"/>
              </a:rPr>
              <a:t>おさかなケーキ</a:t>
            </a:r>
            <a:r>
              <a:rPr sz="900" spc="-85" dirty="0" smtClean="0">
                <a:latin typeface="MS PGothic"/>
                <a:cs typeface="MS PGothic"/>
              </a:rPr>
              <a:t> </a:t>
            </a:r>
            <a:r>
              <a:rPr sz="900" dirty="0">
                <a:latin typeface="MS PGothic"/>
                <a:cs typeface="MS PGothic"/>
              </a:rPr>
              <a:t>開発者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6098412" y="3857738"/>
            <a:ext cx="520065" cy="165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b="1" dirty="0">
                <a:latin typeface="MS PGothic"/>
                <a:cs typeface="MS PGothic"/>
              </a:rPr>
              <a:t>奧</a:t>
            </a:r>
            <a:r>
              <a:rPr sz="1050" b="1" spc="275" dirty="0">
                <a:latin typeface="MS PGothic"/>
                <a:cs typeface="MS PGothic"/>
              </a:rPr>
              <a:t> </a:t>
            </a:r>
            <a:r>
              <a:rPr sz="1050" b="1" spc="10" dirty="0">
                <a:latin typeface="MS PGothic"/>
                <a:cs typeface="MS PGothic"/>
              </a:rPr>
              <a:t>泰之</a:t>
            </a:r>
            <a:endParaRPr sz="1050" dirty="0">
              <a:latin typeface="MS PGothic"/>
              <a:cs typeface="MS PGothic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347563" y="4152874"/>
            <a:ext cx="1341881" cy="15234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900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両親が営むスー</a:t>
            </a:r>
            <a:r>
              <a:rPr sz="90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パ</a:t>
            </a:r>
            <a:r>
              <a:rPr sz="900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ーの鮮  </a:t>
            </a:r>
            <a:r>
              <a:rPr sz="9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魚部門の手伝いで幼少時から魚に親しむ</a:t>
            </a:r>
            <a:r>
              <a:rPr sz="90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。 </a:t>
            </a:r>
            <a:endParaRPr lang="en-US" sz="900" spc="-5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S PMincho"/>
            </a:endParaRPr>
          </a:p>
          <a:p>
            <a:pPr marL="12700" marR="5080">
              <a:lnSpc>
                <a:spcPct val="100000"/>
              </a:lnSpc>
            </a:pPr>
            <a:r>
              <a:rPr sz="9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大学院卒業後</a:t>
            </a:r>
            <a:r>
              <a:rPr sz="900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、化学メー  </a:t>
            </a:r>
            <a:r>
              <a:rPr sz="9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カーで化粧品</a:t>
            </a:r>
            <a:r>
              <a:rPr lang="ja-JP" altLang="en-US" sz="900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等</a:t>
            </a:r>
            <a:r>
              <a:rPr sz="9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の開発に携わったのち</a:t>
            </a:r>
            <a:r>
              <a:rPr sz="90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、 </a:t>
            </a:r>
            <a:r>
              <a:rPr sz="9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 </a:t>
            </a:r>
            <a:r>
              <a:rPr lang="ja-JP" altLang="en-US" sz="9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「</a:t>
            </a:r>
            <a:r>
              <a:rPr sz="9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アクア</a:t>
            </a:r>
            <a:r>
              <a:rPr sz="900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・</a:t>
            </a:r>
            <a:r>
              <a:rPr sz="9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ベリーズ</a:t>
            </a:r>
            <a:r>
              <a:rPr lang="ja-JP" altLang="en-US" sz="9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」</a:t>
            </a:r>
            <a:r>
              <a:rPr sz="9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を創業</a:t>
            </a:r>
            <a:r>
              <a:rPr sz="900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。 </a:t>
            </a:r>
            <a:r>
              <a:rPr sz="9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香りのプロである臭気判定士として</a:t>
            </a:r>
            <a:r>
              <a:rPr sz="90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、</a:t>
            </a:r>
            <a:r>
              <a:rPr sz="9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魚特有の臭みを排除し</a:t>
            </a:r>
            <a:r>
              <a:rPr sz="90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、</a:t>
            </a:r>
            <a:r>
              <a:rPr sz="9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栄養を残し</a:t>
            </a:r>
            <a:r>
              <a:rPr sz="9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たケーキ</a:t>
            </a:r>
            <a:r>
              <a:rPr sz="9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をプロデ</a:t>
            </a:r>
            <a:r>
              <a:rPr sz="900" spc="-1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ュ</a:t>
            </a:r>
            <a:r>
              <a:rPr sz="9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ー</a:t>
            </a:r>
            <a:r>
              <a:rPr sz="9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ス</a:t>
            </a:r>
            <a:r>
              <a:rPr sz="9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し </a:t>
            </a:r>
            <a:r>
              <a:rPr sz="900" spc="-1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ている</a:t>
            </a:r>
            <a:r>
              <a:rPr sz="900" spc="-10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。</a:t>
            </a:r>
            <a:endParaRPr sz="900" dirty="0">
              <a:latin typeface="ＭＳ Ｐ明朝" panose="02020600040205080304" pitchFamily="18" charset="-128"/>
              <a:ea typeface="ＭＳ Ｐ明朝" panose="02020600040205080304" pitchFamily="18" charset="-128"/>
              <a:cs typeface="MS PMincho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0" y="9432035"/>
            <a:ext cx="6858000" cy="474345"/>
          </a:xfrm>
          <a:custGeom>
            <a:avLst/>
            <a:gdLst/>
            <a:ahLst/>
            <a:cxnLst/>
            <a:rect l="l" t="t" r="r" b="b"/>
            <a:pathLst>
              <a:path w="6858000" h="474345">
                <a:moveTo>
                  <a:pt x="0" y="473963"/>
                </a:moveTo>
                <a:lnTo>
                  <a:pt x="6858000" y="473963"/>
                </a:lnTo>
                <a:lnTo>
                  <a:pt x="6858000" y="0"/>
                </a:lnTo>
                <a:lnTo>
                  <a:pt x="0" y="0"/>
                </a:lnTo>
                <a:lnTo>
                  <a:pt x="0" y="47396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pPr marL="12700" algn="ctr"/>
            <a:r>
              <a:rPr lang="ja-JP" altLang="en-US" sz="1400" spc="14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MS UI Gothic"/>
              </a:rPr>
              <a:t>オープン取材のお申し込みはメールで </a:t>
            </a:r>
            <a:r>
              <a:rPr lang="en-US" altLang="ja-JP" sz="28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MS PGothic"/>
              </a:rPr>
              <a:t>info@aquaberries.jp</a:t>
            </a:r>
          </a:p>
          <a:p>
            <a:pPr marL="12700" algn="ctr">
              <a:lnSpc>
                <a:spcPct val="100000"/>
              </a:lnSpc>
            </a:pPr>
            <a:endParaRPr lang="ja-JP" altLang="en-US" sz="2800" dirty="0" smtClean="0">
              <a:solidFill>
                <a:schemeClr val="bg1"/>
              </a:solidFill>
              <a:latin typeface="+mn-ea"/>
              <a:cs typeface="MS UI Gothic"/>
            </a:endParaRPr>
          </a:p>
          <a:p>
            <a:pPr algn="ctr"/>
            <a:endParaRPr sz="2800" dirty="0">
              <a:solidFill>
                <a:schemeClr val="bg1"/>
              </a:solidFill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123179" y="386968"/>
            <a:ext cx="1478280" cy="325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379095">
              <a:lnSpc>
                <a:spcPct val="100000"/>
              </a:lnSpc>
            </a:pPr>
            <a:r>
              <a:rPr sz="1050" dirty="0">
                <a:latin typeface="MS PMincho"/>
                <a:cs typeface="MS PMincho"/>
              </a:rPr>
              <a:t>平成</a:t>
            </a:r>
            <a:r>
              <a:rPr sz="1050" dirty="0" smtClean="0">
                <a:latin typeface="MS PMincho"/>
                <a:cs typeface="MS PMincho"/>
              </a:rPr>
              <a:t>2</a:t>
            </a:r>
            <a:r>
              <a:rPr lang="en-US" altLang="ja-JP" sz="1050" dirty="0" smtClean="0">
                <a:latin typeface="MS PMincho"/>
                <a:cs typeface="MS PMincho"/>
              </a:rPr>
              <a:t>9</a:t>
            </a:r>
            <a:r>
              <a:rPr sz="1050" dirty="0" smtClean="0">
                <a:latin typeface="MS PMincho"/>
                <a:cs typeface="MS PMincho"/>
              </a:rPr>
              <a:t>年</a:t>
            </a:r>
            <a:r>
              <a:rPr sz="1050" dirty="0">
                <a:latin typeface="MS PMincho"/>
                <a:cs typeface="MS PMincho"/>
              </a:rPr>
              <a:t>11月2</a:t>
            </a:r>
            <a:r>
              <a:rPr sz="1050" spc="-15" dirty="0">
                <a:latin typeface="MS PMincho"/>
                <a:cs typeface="MS PMincho"/>
              </a:rPr>
              <a:t>4</a:t>
            </a:r>
            <a:r>
              <a:rPr sz="1050" dirty="0">
                <a:latin typeface="MS PMincho"/>
                <a:cs typeface="MS PMincho"/>
              </a:rPr>
              <a:t>日  </a:t>
            </a:r>
            <a:r>
              <a:rPr sz="1050" spc="5" dirty="0">
                <a:latin typeface="MS PMincho"/>
                <a:cs typeface="MS PMincho"/>
              </a:rPr>
              <a:t>株式会社</a:t>
            </a:r>
            <a:r>
              <a:rPr sz="1050" spc="-80" dirty="0">
                <a:latin typeface="MS PMincho"/>
                <a:cs typeface="MS PMincho"/>
              </a:rPr>
              <a:t> </a:t>
            </a:r>
            <a:r>
              <a:rPr sz="1050" dirty="0">
                <a:latin typeface="MS PMincho"/>
                <a:cs typeface="MS PMincho"/>
              </a:rPr>
              <a:t>アクア・ベリーズ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444702" y="1817609"/>
            <a:ext cx="4819650" cy="6463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605"/>
              </a:spcBef>
            </a:pPr>
            <a:r>
              <a:rPr lang="ja-JP" altLang="en-US"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このたび、</a:t>
            </a:r>
            <a:r>
              <a:rPr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“</a:t>
            </a:r>
            <a:r>
              <a:rPr sz="105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魚”をメインにしたスイーツ「おさかなケーキ」の専門店をオープンします。  世界的にも例を見ない「さかな」×「粉」×「砂糖」</a:t>
            </a:r>
            <a:r>
              <a:rPr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のハーモニー</a:t>
            </a:r>
            <a:r>
              <a:rPr lang="ja-JP" altLang="en-US"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をお届けします。</a:t>
            </a:r>
            <a:r>
              <a:rPr lang="en-US" altLang="ja-JP" sz="105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/>
            </a:r>
            <a:br>
              <a:rPr lang="en-US" altLang="ja-JP" sz="105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</a:br>
            <a:r>
              <a:rPr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当日は午前</a:t>
            </a:r>
            <a:r>
              <a:rPr sz="105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10</a:t>
            </a:r>
            <a:r>
              <a:rPr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時</a:t>
            </a:r>
            <a:r>
              <a:rPr lang="ja-JP" altLang="en-US"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の</a:t>
            </a:r>
            <a:r>
              <a:rPr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オープ</a:t>
            </a:r>
            <a:r>
              <a:rPr lang="ja-JP" altLang="en-US"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ン前から</a:t>
            </a:r>
            <a:r>
              <a:rPr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セレモニーを行いますので</a:t>
            </a:r>
            <a:r>
              <a:rPr sz="105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、</a:t>
            </a:r>
            <a:r>
              <a:rPr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ぜひ取材にお越しいただきますよう</a:t>
            </a:r>
            <a:r>
              <a:rPr sz="105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、ご案内申し上げます</a:t>
            </a:r>
            <a:r>
              <a:rPr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。</a:t>
            </a:r>
            <a:endParaRPr sz="1050" dirty="0">
              <a:latin typeface="ＭＳ Ｐ明朝" panose="02020600040205080304" pitchFamily="18" charset="-128"/>
              <a:ea typeface="ＭＳ Ｐ明朝" panose="02020600040205080304" pitchFamily="18" charset="-128"/>
              <a:cs typeface="MS PMincho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92023" y="5645911"/>
            <a:ext cx="4431665" cy="309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spc="-5" dirty="0">
                <a:latin typeface="MS PMincho"/>
                <a:cs typeface="MS PMincho"/>
              </a:rPr>
              <a:t>●試食されたお客さまの声</a:t>
            </a:r>
            <a:endParaRPr sz="1000" dirty="0">
              <a:latin typeface="MS PMincho"/>
              <a:cs typeface="MS PMincho"/>
            </a:endParaRPr>
          </a:p>
          <a:p>
            <a:pPr marL="12700">
              <a:lnSpc>
                <a:spcPct val="100000"/>
              </a:lnSpc>
            </a:pPr>
            <a:r>
              <a:rPr sz="1000" spc="-5" dirty="0">
                <a:latin typeface="MS PMincho"/>
                <a:cs typeface="MS PMincho"/>
              </a:rPr>
              <a:t>「ちゃんと魚の味もするのにおいしい」「想像した味と違って、イケる」「女子ウケしそう」</a:t>
            </a:r>
            <a:endParaRPr sz="1000" dirty="0">
              <a:latin typeface="MS PMincho"/>
              <a:cs typeface="MS PMincho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81837" y="4815689"/>
            <a:ext cx="4852035" cy="6848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6515" marR="5080">
              <a:lnSpc>
                <a:spcPct val="100000"/>
              </a:lnSpc>
              <a:spcBef>
                <a:spcPts val="250"/>
              </a:spcBef>
            </a:pPr>
            <a:r>
              <a:rPr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本来</a:t>
            </a:r>
            <a:r>
              <a:rPr sz="105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、日本人は魚好きですが、「調理が面倒」「なまぐさい」などの理由から、</a:t>
            </a:r>
            <a:r>
              <a:rPr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一人当たりの摂取量は減る一方です。当社では</a:t>
            </a:r>
            <a:r>
              <a:rPr lang="ja-JP" altLang="en-US"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どなたにも食べやすい魚のケーキのために、</a:t>
            </a:r>
            <a:r>
              <a:rPr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改良に改良を重ねてき</a:t>
            </a:r>
            <a:r>
              <a:rPr lang="ja-JP" altLang="en-US"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ました</a:t>
            </a:r>
            <a:r>
              <a:rPr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。</a:t>
            </a:r>
            <a:endParaRPr lang="en-US" sz="1050" spc="-5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S PMincho"/>
            </a:endParaRPr>
          </a:p>
          <a:p>
            <a:pPr marL="56515" marR="5080">
              <a:lnSpc>
                <a:spcPct val="100000"/>
              </a:lnSpc>
              <a:spcBef>
                <a:spcPts val="250"/>
              </a:spcBef>
            </a:pPr>
            <a:r>
              <a:rPr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全国の皆さんに</a:t>
            </a:r>
            <a:r>
              <a:rPr lang="ja-JP" altLang="en-US"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ご賞味</a:t>
            </a:r>
            <a:r>
              <a:rPr sz="105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いただくため</a:t>
            </a:r>
            <a:r>
              <a:rPr sz="105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、今後は</a:t>
            </a:r>
            <a:r>
              <a:rPr sz="105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Gothic"/>
              </a:rPr>
              <a:t>通信販売</a:t>
            </a:r>
            <a:r>
              <a:rPr sz="1050" spc="-5" dirty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も手がけていく予定です。</a:t>
            </a:r>
            <a:endParaRPr sz="1050" dirty="0">
              <a:latin typeface="ＭＳ Ｐ明朝" panose="02020600040205080304" pitchFamily="18" charset="-128"/>
              <a:ea typeface="ＭＳ Ｐ明朝" panose="02020600040205080304" pitchFamily="18" charset="-128"/>
              <a:cs typeface="MS PMincho"/>
            </a:endParaRPr>
          </a:p>
        </p:txBody>
      </p:sp>
      <p:sp>
        <p:nvSpPr>
          <p:cNvPr id="23" name="object 23"/>
          <p:cNvSpPr/>
          <p:nvPr/>
        </p:nvSpPr>
        <p:spPr>
          <a:xfrm flipH="1">
            <a:off x="854533" y="2601149"/>
            <a:ext cx="94513" cy="1746151"/>
          </a:xfrm>
          <a:custGeom>
            <a:avLst/>
            <a:gdLst/>
            <a:ahLst/>
            <a:cxnLst/>
            <a:rect l="l" t="t" r="r" b="b"/>
            <a:pathLst>
              <a:path h="1843404">
                <a:moveTo>
                  <a:pt x="0" y="0"/>
                </a:moveTo>
                <a:lnTo>
                  <a:pt x="0" y="1842897"/>
                </a:lnTo>
              </a:path>
            </a:pathLst>
          </a:custGeom>
          <a:ln w="76200"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888442" y="1375033"/>
            <a:ext cx="3029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MS PGothic"/>
                <a:cs typeface="MS PGothic"/>
              </a:rPr>
              <a:t>アクア・ベリーズ・カフェ</a:t>
            </a:r>
            <a:r>
              <a:rPr lang="ja-JP" altLang="en-US" spc="-114" dirty="0">
                <a:latin typeface="MS PGothic"/>
                <a:cs typeface="MS PGothic"/>
              </a:rPr>
              <a:t> </a:t>
            </a:r>
            <a:r>
              <a:rPr lang="en-US" altLang="ja-JP" dirty="0">
                <a:latin typeface="MS PGothic"/>
                <a:cs typeface="MS PGothic"/>
              </a:rPr>
              <a:t>1</a:t>
            </a:r>
            <a:r>
              <a:rPr lang="ja-JP" altLang="en-US" dirty="0" smtClean="0">
                <a:latin typeface="MS PGothic"/>
                <a:cs typeface="MS PGothic"/>
              </a:rPr>
              <a:t>号店</a:t>
            </a:r>
            <a:endParaRPr lang="ja-JP" altLang="en-US" dirty="0">
              <a:latin typeface="MS PGothic"/>
              <a:cs typeface="MS PGothic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949047" y="2539241"/>
            <a:ext cx="34086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 smtClean="0">
                <a:latin typeface="MS UI Gothic"/>
                <a:cs typeface="MS UI Gothic"/>
              </a:rPr>
              <a:t>京町堀 </a:t>
            </a:r>
            <a:r>
              <a:rPr lang="ja-JP" altLang="en-US" sz="1100" spc="10" dirty="0" smtClean="0">
                <a:latin typeface="MS UI Gothic"/>
                <a:cs typeface="MS UI Gothic"/>
              </a:rPr>
              <a:t> </a:t>
            </a:r>
            <a:r>
              <a:rPr lang="ja-JP" altLang="en-US" sz="1100" spc="130" dirty="0" smtClean="0">
                <a:latin typeface="MS UI Gothic"/>
                <a:cs typeface="MS UI Gothic"/>
              </a:rPr>
              <a:t>スイーツテラス「アクア・ベリーズ・カフェ」</a:t>
            </a:r>
            <a:endParaRPr lang="ja-JP" altLang="en-US" sz="1100" dirty="0" smtClean="0">
              <a:latin typeface="MS UI Gothic"/>
              <a:cs typeface="MS UI Gothic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949047" y="3501133"/>
            <a:ext cx="394467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700" marR="1253490">
              <a:lnSpc>
                <a:spcPct val="100000"/>
              </a:lnSpc>
            </a:pPr>
            <a:r>
              <a:rPr lang="ja-JP" altLang="en-US" sz="1000" spc="90" dirty="0" smtClean="0">
                <a:latin typeface="+mn-ea"/>
                <a:cs typeface="MS UI Gothic"/>
              </a:rPr>
              <a:t>■マスコミ向け </a:t>
            </a:r>
            <a:r>
              <a:rPr lang="ja-JP" altLang="en-US" sz="1000" spc="150" dirty="0" smtClean="0">
                <a:latin typeface="+mn-ea"/>
                <a:cs typeface="MS UI Gothic"/>
              </a:rPr>
              <a:t>プレオープン </a:t>
            </a:r>
            <a:endParaRPr lang="en-US" altLang="ja-JP" sz="1000" spc="150" dirty="0" smtClean="0">
              <a:latin typeface="+mn-ea"/>
              <a:cs typeface="MS UI Gothic"/>
            </a:endParaRPr>
          </a:p>
          <a:p>
            <a:pPr marL="12700" marR="1253490">
              <a:lnSpc>
                <a:spcPct val="100000"/>
              </a:lnSpc>
            </a:pPr>
            <a:r>
              <a:rPr lang="ja-JP" altLang="en-US" sz="1000" spc="30" dirty="0" smtClean="0">
                <a:latin typeface="+mn-ea"/>
                <a:cs typeface="MS UI Gothic"/>
              </a:rPr>
              <a:t>前日の</a:t>
            </a:r>
            <a:r>
              <a:rPr lang="en-US" altLang="ja-JP" sz="1000" spc="30" dirty="0" smtClean="0">
                <a:latin typeface="+mn-ea"/>
                <a:cs typeface="MS UI Gothic"/>
              </a:rPr>
              <a:t>12</a:t>
            </a:r>
            <a:r>
              <a:rPr lang="ja-JP" altLang="en-US" sz="1000" spc="30" dirty="0" smtClean="0">
                <a:latin typeface="+mn-ea"/>
                <a:cs typeface="MS UI Gothic"/>
              </a:rPr>
              <a:t>月</a:t>
            </a:r>
            <a:r>
              <a:rPr lang="en-US" altLang="ja-JP" sz="1000" spc="30" dirty="0" smtClean="0">
                <a:latin typeface="+mn-ea"/>
                <a:cs typeface="MS UI Gothic"/>
              </a:rPr>
              <a:t>7</a:t>
            </a:r>
            <a:r>
              <a:rPr lang="ja-JP" altLang="en-US" sz="1000" spc="30" dirty="0" smtClean="0">
                <a:latin typeface="+mn-ea"/>
                <a:cs typeface="MS UI Gothic"/>
              </a:rPr>
              <a:t>日</a:t>
            </a:r>
            <a:r>
              <a:rPr lang="en-US" altLang="ja-JP" sz="1000" spc="30" dirty="0" smtClean="0">
                <a:latin typeface="+mn-ea"/>
                <a:cs typeface="MS UI Gothic"/>
              </a:rPr>
              <a:t>(</a:t>
            </a:r>
            <a:r>
              <a:rPr lang="ja-JP" altLang="en-US" sz="1000" spc="30" dirty="0">
                <a:latin typeface="+mn-ea"/>
                <a:cs typeface="MS UI Gothic"/>
              </a:rPr>
              <a:t>木</a:t>
            </a:r>
            <a:r>
              <a:rPr lang="en-US" altLang="ja-JP" sz="1000" spc="30" dirty="0" smtClean="0">
                <a:latin typeface="+mn-ea"/>
                <a:cs typeface="MS UI Gothic"/>
              </a:rPr>
              <a:t>)  </a:t>
            </a:r>
            <a:r>
              <a:rPr lang="ja-JP" altLang="en-US" sz="1000" spc="5" dirty="0" smtClean="0">
                <a:latin typeface="+mn-ea"/>
                <a:cs typeface="MS UI Gothic"/>
              </a:rPr>
              <a:t>午後</a:t>
            </a:r>
            <a:r>
              <a:rPr lang="en-US" altLang="ja-JP" sz="1000" spc="5" dirty="0" smtClean="0">
                <a:latin typeface="+mn-ea"/>
                <a:cs typeface="MS UI Gothic"/>
              </a:rPr>
              <a:t>4</a:t>
            </a:r>
            <a:r>
              <a:rPr lang="ja-JP" altLang="en-US" sz="1000" spc="5" dirty="0" smtClean="0">
                <a:latin typeface="+mn-ea"/>
                <a:cs typeface="MS UI Gothic"/>
              </a:rPr>
              <a:t>時～</a:t>
            </a:r>
            <a:r>
              <a:rPr lang="en-US" altLang="ja-JP" sz="1000" spc="5" dirty="0" smtClean="0">
                <a:latin typeface="+mn-ea"/>
                <a:cs typeface="MS UI Gothic"/>
              </a:rPr>
              <a:t>7</a:t>
            </a:r>
            <a:r>
              <a:rPr lang="ja-JP" altLang="en-US" sz="1000" spc="5" dirty="0" smtClean="0">
                <a:latin typeface="+mn-ea"/>
                <a:cs typeface="MS UI Gothic"/>
              </a:rPr>
              <a:t>時</a:t>
            </a:r>
            <a:r>
              <a:rPr lang="ja-JP" altLang="en-US" sz="1000" spc="-30" dirty="0" smtClean="0">
                <a:latin typeface="+mn-ea"/>
                <a:cs typeface="MS UI Gothic"/>
              </a:rPr>
              <a:t> </a:t>
            </a:r>
            <a:r>
              <a:rPr lang="ja-JP" altLang="en-US" sz="1000" spc="5" dirty="0" smtClean="0">
                <a:latin typeface="+mn-ea"/>
                <a:cs typeface="MS UI Gothic"/>
              </a:rPr>
              <a:t>（</a:t>
            </a:r>
            <a:r>
              <a:rPr lang="en-US" altLang="ja-JP" sz="1000" spc="5" dirty="0" smtClean="0">
                <a:latin typeface="+mn-ea"/>
                <a:cs typeface="MS UI Gothic"/>
              </a:rPr>
              <a:t>3</a:t>
            </a:r>
            <a:r>
              <a:rPr lang="ja-JP" altLang="en-US" sz="1000" spc="5" dirty="0" smtClean="0">
                <a:latin typeface="+mn-ea"/>
                <a:cs typeface="MS UI Gothic"/>
              </a:rPr>
              <a:t>時間）</a:t>
            </a:r>
            <a:endParaRPr lang="ja-JP" altLang="en-US" sz="1000" dirty="0" smtClean="0">
              <a:latin typeface="+mn-ea"/>
              <a:cs typeface="MS UI Gothic"/>
            </a:endParaRPr>
          </a:p>
          <a:p>
            <a:pPr marL="12700">
              <a:lnSpc>
                <a:spcPct val="100000"/>
              </a:lnSpc>
            </a:pPr>
            <a:r>
              <a:rPr lang="ja-JP" altLang="en-US" sz="10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・時間内でしたら何時でも取材可能</a:t>
            </a:r>
            <a:endParaRPr lang="ja-JP" altLang="en-US" sz="1000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S PMincho"/>
            </a:endParaRPr>
          </a:p>
          <a:p>
            <a:pPr marL="12700">
              <a:lnSpc>
                <a:spcPct val="100000"/>
              </a:lnSpc>
            </a:pPr>
            <a:r>
              <a:rPr lang="ja-JP" altLang="en-US" sz="10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・取材の皆さまには試食のほか、撮影用のお菓子セットもお渡しします</a:t>
            </a:r>
            <a:endParaRPr lang="ja-JP" altLang="en-US" sz="1000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S PMincho"/>
            </a:endParaRPr>
          </a:p>
          <a:p>
            <a:pPr marL="12700">
              <a:lnSpc>
                <a:spcPct val="100000"/>
              </a:lnSpc>
            </a:pPr>
            <a:r>
              <a:rPr lang="ja-JP" altLang="en-US" sz="10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・駐車場はございません。近隣のコインパーキングをご利用ください</a:t>
            </a:r>
            <a:endParaRPr lang="ja-JP" altLang="en-US" sz="1000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S PMincho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949047" y="2784235"/>
            <a:ext cx="38895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ja-JP" altLang="en-US" sz="1000" spc="114" dirty="0" smtClean="0">
                <a:latin typeface="+mn-ea"/>
                <a:cs typeface="MS UI Gothic"/>
              </a:rPr>
              <a:t>■オープニングセレモニー</a:t>
            </a:r>
            <a:endParaRPr lang="ja-JP" altLang="en-US" sz="1000" dirty="0" smtClean="0">
              <a:latin typeface="+mn-ea"/>
              <a:cs typeface="MS UI Gothic"/>
            </a:endParaRPr>
          </a:p>
          <a:p>
            <a:pPr marL="12700">
              <a:lnSpc>
                <a:spcPct val="100000"/>
              </a:lnSpc>
            </a:pPr>
            <a:r>
              <a:rPr lang="en-US" altLang="ja-JP" sz="1000" spc="15" dirty="0" smtClean="0">
                <a:latin typeface="+mn-ea"/>
                <a:cs typeface="MS UI Gothic"/>
              </a:rPr>
              <a:t>12</a:t>
            </a:r>
            <a:r>
              <a:rPr lang="ja-JP" altLang="en-US" sz="1000" spc="15" dirty="0" smtClean="0">
                <a:latin typeface="+mn-ea"/>
                <a:cs typeface="MS UI Gothic"/>
              </a:rPr>
              <a:t>月</a:t>
            </a:r>
            <a:r>
              <a:rPr lang="en-US" altLang="ja-JP" sz="1000" spc="15" dirty="0" smtClean="0">
                <a:latin typeface="+mn-ea"/>
                <a:cs typeface="MS UI Gothic"/>
              </a:rPr>
              <a:t>8</a:t>
            </a:r>
            <a:r>
              <a:rPr lang="ja-JP" altLang="en-US" sz="1000" spc="15" dirty="0" smtClean="0">
                <a:latin typeface="+mn-ea"/>
                <a:cs typeface="MS UI Gothic"/>
              </a:rPr>
              <a:t>日（金）  </a:t>
            </a:r>
            <a:r>
              <a:rPr lang="ja-JP" altLang="en-US" sz="1000" spc="10" dirty="0" smtClean="0">
                <a:latin typeface="+mn-ea"/>
                <a:cs typeface="MS UI Gothic"/>
              </a:rPr>
              <a:t>午前</a:t>
            </a:r>
            <a:r>
              <a:rPr lang="en-US" altLang="ja-JP" sz="1000" spc="10" dirty="0" smtClean="0">
                <a:latin typeface="+mn-ea"/>
                <a:cs typeface="MS UI Gothic"/>
              </a:rPr>
              <a:t>9</a:t>
            </a:r>
            <a:r>
              <a:rPr lang="ja-JP" altLang="en-US" sz="1000" spc="10" dirty="0" smtClean="0">
                <a:latin typeface="+mn-ea"/>
                <a:cs typeface="MS UI Gothic"/>
              </a:rPr>
              <a:t>時</a:t>
            </a:r>
            <a:r>
              <a:rPr lang="en-US" altLang="ja-JP" sz="1000" spc="10" dirty="0" smtClean="0">
                <a:latin typeface="+mn-ea"/>
                <a:cs typeface="MS UI Gothic"/>
              </a:rPr>
              <a:t>45</a:t>
            </a:r>
            <a:r>
              <a:rPr lang="ja-JP" altLang="en-US" sz="1000" spc="10" dirty="0" smtClean="0">
                <a:latin typeface="+mn-ea"/>
                <a:cs typeface="MS UI Gothic"/>
              </a:rPr>
              <a:t>分～</a:t>
            </a:r>
            <a:r>
              <a:rPr lang="en-US" altLang="ja-JP" sz="1000" spc="10" dirty="0" smtClean="0">
                <a:latin typeface="+mn-ea"/>
                <a:cs typeface="MS UI Gothic"/>
              </a:rPr>
              <a:t>10</a:t>
            </a:r>
            <a:r>
              <a:rPr lang="ja-JP" altLang="en-US" sz="1000" spc="10" dirty="0" smtClean="0">
                <a:latin typeface="+mn-ea"/>
                <a:cs typeface="MS UI Gothic"/>
              </a:rPr>
              <a:t>時</a:t>
            </a:r>
            <a:r>
              <a:rPr lang="ja-JP" altLang="en-US" sz="1000" spc="35" dirty="0" smtClean="0">
                <a:latin typeface="+mn-ea"/>
                <a:cs typeface="MS UI Gothic"/>
              </a:rPr>
              <a:t> </a:t>
            </a:r>
            <a:r>
              <a:rPr lang="ja-JP" altLang="en-US" sz="1000" spc="10" dirty="0" smtClean="0">
                <a:latin typeface="+mn-ea"/>
                <a:cs typeface="MS UI Gothic"/>
              </a:rPr>
              <a:t>（</a:t>
            </a:r>
            <a:r>
              <a:rPr lang="en-US" altLang="ja-JP" sz="1000" spc="10" dirty="0" smtClean="0">
                <a:latin typeface="+mn-ea"/>
                <a:cs typeface="MS UI Gothic"/>
              </a:rPr>
              <a:t>15</a:t>
            </a:r>
            <a:r>
              <a:rPr lang="ja-JP" altLang="en-US" sz="1000" spc="10" dirty="0" smtClean="0">
                <a:latin typeface="+mn-ea"/>
                <a:cs typeface="MS UI Gothic"/>
              </a:rPr>
              <a:t>分間）</a:t>
            </a:r>
            <a:endParaRPr lang="ja-JP" altLang="en-US" sz="1000" dirty="0" smtClean="0">
              <a:latin typeface="+mn-ea"/>
              <a:cs typeface="MS UI Gothic"/>
            </a:endParaRPr>
          </a:p>
          <a:p>
            <a:pPr marL="12700">
              <a:lnSpc>
                <a:spcPct val="100000"/>
              </a:lnSpc>
            </a:pPr>
            <a:r>
              <a:rPr lang="ja-JP" altLang="en-US" sz="10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・アクアちゃん・ベリーちゃん（ゆるキャラ）がテープカット</a:t>
            </a:r>
            <a:endParaRPr lang="ja-JP" altLang="en-US" sz="1000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S PMincho"/>
            </a:endParaRPr>
          </a:p>
          <a:p>
            <a:pPr marL="12700">
              <a:lnSpc>
                <a:spcPct val="100000"/>
              </a:lnSpc>
            </a:pPr>
            <a:r>
              <a:rPr lang="ja-JP" altLang="en-US" sz="10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・先着</a:t>
            </a:r>
            <a:r>
              <a:rPr lang="en-US" altLang="ja-JP" sz="10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100</a:t>
            </a:r>
            <a:r>
              <a:rPr lang="ja-JP" altLang="en-US" sz="1000" spc="-5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S PMincho"/>
              </a:rPr>
              <a:t>名様にマグカップをプレゼント</a:t>
            </a:r>
            <a:endParaRPr lang="ja-JP" altLang="en-US" sz="1000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S PMincho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89030" y="4526980"/>
            <a:ext cx="23897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spc="-5" dirty="0" smtClean="0">
                <a:latin typeface="MS PGothic"/>
                <a:cs typeface="MS PGothic"/>
              </a:rPr>
              <a:t>日本人の魚離れを救うプロジェクト</a:t>
            </a:r>
            <a:endParaRPr lang="ja-JP" altLang="en-US" sz="1200" dirty="0" smtClean="0">
              <a:latin typeface="MS PGothic"/>
              <a:cs typeface="MS P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282</Words>
  <Application>Microsoft Office PowerPoint</Application>
  <PresentationFormat>A4 210 x 297 mm</PresentationFormat>
  <Paragraphs>35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HGPｺﾞｼｯｸE</vt:lpstr>
      <vt:lpstr>MS PGothic</vt:lpstr>
      <vt:lpstr>MS PGothic</vt:lpstr>
      <vt:lpstr>ＭＳ Ｐ明朝</vt:lpstr>
      <vt:lpstr>ＭＳ Ｐ明朝</vt:lpstr>
      <vt:lpstr>MS UI Gothic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天野暢子</dc:creator>
  <cp:lastModifiedBy>N A</cp:lastModifiedBy>
  <cp:revision>11</cp:revision>
  <cp:lastPrinted>2016-11-13T09:40:24Z</cp:lastPrinted>
  <dcterms:created xsi:type="dcterms:W3CDTF">2016-04-21T03:04:03Z</dcterms:created>
  <dcterms:modified xsi:type="dcterms:W3CDTF">2016-11-13T09:41:13Z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2016-04-21T00:00:00Z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2016-04-21T00:00:00Z</vt:filetime>
  </property>
</Properties>
</file>