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906000" cy="6858000" type="A4"/>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guide id="3" pos="1555" userDrawn="1">
          <p15:clr>
            <a:srgbClr val="A4A3A4"/>
          </p15:clr>
        </p15:guide>
        <p15:guide id="4" pos="4662" userDrawn="1">
          <p15:clr>
            <a:srgbClr val="A4A3A4"/>
          </p15:clr>
        </p15:guide>
        <p15:guide id="5" orient="horz" pos="1071" userDrawn="1">
          <p15:clr>
            <a:srgbClr val="A4A3A4"/>
          </p15:clr>
        </p15:guide>
        <p15:guide id="6" orient="horz" pos="32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1128" y="72"/>
      </p:cViewPr>
      <p:guideLst>
        <p:guide orient="horz" pos="2160"/>
        <p:guide pos="3120"/>
        <p:guide pos="1555"/>
        <p:guide pos="4662"/>
        <p:guide orient="horz" pos="1071"/>
        <p:guide orient="horz" pos="32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2761214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2147724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326731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3056161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3184606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40203009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1045312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4035642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2267558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31040421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6F19B8F-B334-410F-95AF-CF099295F9F8}" type="datetimeFigureOut">
              <a:rPr kumimoji="1" lang="ja-JP" altLang="en-US" smtClean="0"/>
              <a:t>2016/11/22</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2846172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F19B8F-B334-410F-95AF-CF099295F9F8}" type="datetimeFigureOut">
              <a:rPr kumimoji="1" lang="ja-JP" altLang="en-US" smtClean="0"/>
              <a:t>2016/11/22</a:t>
            </a:fld>
            <a:endParaRPr kumimoji="1" lang="ja-JP" altLang="en-US"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F6698D-8D99-4575-BF50-C5DC0AE1A0AC}" type="slidenum">
              <a:rPr kumimoji="1" lang="ja-JP" altLang="en-US" smtClean="0"/>
              <a:t>‹#›</a:t>
            </a:fld>
            <a:endParaRPr kumimoji="1" lang="ja-JP" altLang="en-US" dirty="0"/>
          </a:p>
        </p:txBody>
      </p:sp>
    </p:spTree>
    <p:extLst>
      <p:ext uri="{BB962C8B-B14F-4D97-AF65-F5344CB8AC3E}">
        <p14:creationId xmlns:p14="http://schemas.microsoft.com/office/powerpoint/2010/main" val="18663466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eg"/><Relationship Id="rId7" Type="http://schemas.openxmlformats.org/officeDocument/2006/relationships/image" Target="../media/image11.emf"/><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emf"/><Relationship Id="rId5" Type="http://schemas.openxmlformats.org/officeDocument/2006/relationships/image" Target="../media/image9.JPG"/><Relationship Id="rId4" Type="http://schemas.openxmlformats.org/officeDocument/2006/relationships/image" Target="../media/image8.jpg"/><Relationship Id="rId9"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円形吹き出し 5"/>
          <p:cNvSpPr/>
          <p:nvPr/>
        </p:nvSpPr>
        <p:spPr>
          <a:xfrm>
            <a:off x="6342038" y="4950569"/>
            <a:ext cx="1207748" cy="473078"/>
          </a:xfrm>
          <a:prstGeom prst="wedgeEllipseCallout">
            <a:avLst>
              <a:gd name="adj1" fmla="val 43744"/>
              <a:gd name="adj2" fmla="val 60605"/>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735107" y="0"/>
            <a:ext cx="646331" cy="369332"/>
          </a:xfrm>
          <a:prstGeom prst="rect">
            <a:avLst/>
          </a:prstGeom>
          <a:noFill/>
        </p:spPr>
        <p:txBody>
          <a:bodyPr wrap="none" rtlCol="0">
            <a:spAutoFit/>
          </a:bodyPr>
          <a:lstStyle/>
          <a:p>
            <a:r>
              <a:rPr kumimoji="1" lang="ja-JP" altLang="en-US" dirty="0" smtClean="0"/>
              <a:t>表面</a:t>
            </a:r>
            <a:endParaRPr kumimoji="1" lang="ja-JP" altLang="en-US" dirty="0"/>
          </a:p>
        </p:txBody>
      </p:sp>
      <p:sp>
        <p:nvSpPr>
          <p:cNvPr id="10" name="テキスト ボックス 9"/>
          <p:cNvSpPr txBox="1"/>
          <p:nvPr/>
        </p:nvSpPr>
        <p:spPr>
          <a:xfrm>
            <a:off x="5564596" y="5654808"/>
            <a:ext cx="2079811" cy="553998"/>
          </a:xfrm>
          <a:prstGeom prst="rect">
            <a:avLst/>
          </a:prstGeom>
          <a:noFill/>
        </p:spPr>
        <p:txBody>
          <a:bodyPr wrap="square" rtlCol="0">
            <a:spAutoFit/>
          </a:bodyPr>
          <a:lstStyle/>
          <a:p>
            <a:r>
              <a:rPr lang="ja-JP" altLang="en-US" sz="1200" dirty="0" smtClean="0"/>
              <a:t>地域活動支援センター</a:t>
            </a:r>
            <a:endParaRPr lang="en-US" altLang="ja-JP" sz="1200" dirty="0" smtClean="0"/>
          </a:p>
          <a:p>
            <a:r>
              <a:rPr lang="ja-JP" altLang="en-US" dirty="0" smtClean="0">
                <a:latin typeface="HG丸ｺﾞｼｯｸM-PRO" panose="020F0600000000000000" pitchFamily="50" charset="-128"/>
                <a:ea typeface="HG丸ｺﾞｼｯｸM-PRO" panose="020F0600000000000000" pitchFamily="50" charset="-128"/>
              </a:rPr>
              <a:t>でんでん発信工房</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16" name="テキスト ボックス 15"/>
          <p:cNvSpPr txBox="1"/>
          <p:nvPr/>
        </p:nvSpPr>
        <p:spPr>
          <a:xfrm>
            <a:off x="135494" y="166187"/>
            <a:ext cx="2199201" cy="369332"/>
          </a:xfrm>
          <a:prstGeom prst="rect">
            <a:avLst/>
          </a:prstGeom>
          <a:noFill/>
        </p:spPr>
        <p:txBody>
          <a:bodyPr wrap="square" rtlCol="0">
            <a:spAutoFit/>
          </a:bodyPr>
          <a:lstStyle/>
          <a:p>
            <a:r>
              <a:rPr kumimoji="1" lang="ja-JP" altLang="en-US" dirty="0" smtClean="0"/>
              <a:t>みんなクリエイター</a:t>
            </a:r>
            <a:endParaRPr kumimoji="1" lang="ja-JP" altLang="en-US" dirty="0"/>
          </a:p>
        </p:txBody>
      </p:sp>
      <p:sp>
        <p:nvSpPr>
          <p:cNvPr id="17" name="テキスト ボックス 16"/>
          <p:cNvSpPr txBox="1"/>
          <p:nvPr/>
        </p:nvSpPr>
        <p:spPr>
          <a:xfrm>
            <a:off x="2558966" y="166187"/>
            <a:ext cx="2217314" cy="369332"/>
          </a:xfrm>
          <a:prstGeom prst="rect">
            <a:avLst/>
          </a:prstGeom>
          <a:noFill/>
        </p:spPr>
        <p:txBody>
          <a:bodyPr wrap="square" rtlCol="0">
            <a:spAutoFit/>
          </a:bodyPr>
          <a:lstStyle/>
          <a:p>
            <a:r>
              <a:rPr lang="ja-JP" altLang="en-US" dirty="0" smtClean="0"/>
              <a:t>カワイイ！と評判</a:t>
            </a:r>
            <a:endParaRPr kumimoji="1" lang="ja-JP" altLang="en-US" dirty="0"/>
          </a:p>
        </p:txBody>
      </p:sp>
      <p:sp>
        <p:nvSpPr>
          <p:cNvPr id="19" name="テキスト ボックス 18"/>
          <p:cNvSpPr txBox="1"/>
          <p:nvPr/>
        </p:nvSpPr>
        <p:spPr>
          <a:xfrm>
            <a:off x="414226" y="5423647"/>
            <a:ext cx="4108674" cy="1354217"/>
          </a:xfrm>
          <a:prstGeom prst="rect">
            <a:avLst/>
          </a:prstGeom>
          <a:noFill/>
        </p:spPr>
        <p:txBody>
          <a:bodyPr wrap="square" rtlCol="0">
            <a:spAutoFit/>
          </a:bodyPr>
          <a:lstStyle/>
          <a:p>
            <a:endParaRPr lang="en-US" altLang="ja-JP" sz="800" dirty="0" smtClean="0">
              <a:latin typeface="+mn-ea"/>
            </a:endParaRPr>
          </a:p>
          <a:p>
            <a:r>
              <a:rPr lang="ja-JP" altLang="en-US" sz="1200" dirty="0" smtClean="0">
                <a:latin typeface="+mn-ea"/>
              </a:rPr>
              <a:t>〒</a:t>
            </a:r>
            <a:r>
              <a:rPr lang="en-US" altLang="ja-JP" sz="1200" dirty="0" smtClean="0">
                <a:latin typeface="+mn-ea"/>
              </a:rPr>
              <a:t>211-0051</a:t>
            </a:r>
            <a:r>
              <a:rPr lang="ja-JP" altLang="en-US" sz="1200" dirty="0" smtClean="0">
                <a:latin typeface="+mn-ea"/>
              </a:rPr>
              <a:t>　</a:t>
            </a:r>
            <a:endParaRPr lang="en-US" altLang="ja-JP" sz="1200" dirty="0" smtClean="0">
              <a:latin typeface="+mn-ea"/>
            </a:endParaRPr>
          </a:p>
          <a:p>
            <a:r>
              <a:rPr lang="ja-JP" altLang="en-US" sz="1200" dirty="0" smtClean="0">
                <a:latin typeface="+mn-ea"/>
              </a:rPr>
              <a:t>神奈川県川崎市</a:t>
            </a:r>
            <a:r>
              <a:rPr lang="ja-JP" altLang="en-US" sz="1200" smtClean="0">
                <a:latin typeface="+mn-ea"/>
              </a:rPr>
              <a:t>中原区宮内</a:t>
            </a:r>
            <a:r>
              <a:rPr lang="en-US" altLang="ja-JP" sz="1200" smtClean="0">
                <a:latin typeface="+mn-ea"/>
              </a:rPr>
              <a:t>4-21-1</a:t>
            </a:r>
            <a:endParaRPr lang="en-US" altLang="ja-JP" sz="1200" dirty="0" smtClean="0">
              <a:latin typeface="+mn-ea"/>
            </a:endParaRPr>
          </a:p>
          <a:p>
            <a:r>
              <a:rPr lang="ja-JP" altLang="en-US" sz="1400" dirty="0" smtClean="0">
                <a:latin typeface="+mn-ea"/>
              </a:rPr>
              <a:t>（</a:t>
            </a:r>
            <a:r>
              <a:rPr lang="en-US" altLang="ja-JP" sz="1400" dirty="0" smtClean="0">
                <a:latin typeface="+mn-ea"/>
              </a:rPr>
              <a:t>044</a:t>
            </a:r>
            <a:r>
              <a:rPr lang="ja-JP" altLang="en-US" sz="1400" dirty="0" smtClean="0">
                <a:latin typeface="+mn-ea"/>
              </a:rPr>
              <a:t>）</a:t>
            </a:r>
            <a:r>
              <a:rPr lang="en-US" altLang="ja-JP" sz="1400" dirty="0" smtClean="0">
                <a:latin typeface="+mn-ea"/>
              </a:rPr>
              <a:t>123-4567</a:t>
            </a:r>
          </a:p>
          <a:p>
            <a:r>
              <a:rPr kumimoji="1" lang="ja-JP" altLang="en-US" sz="1200" dirty="0" smtClean="0">
                <a:latin typeface="+mn-ea"/>
              </a:rPr>
              <a:t>メール　</a:t>
            </a:r>
            <a:r>
              <a:rPr kumimoji="1" lang="en-US" altLang="ja-JP" sz="1200" dirty="0" smtClean="0">
                <a:latin typeface="+mn-ea"/>
              </a:rPr>
              <a:t>info@denden-hk.or.jp</a:t>
            </a:r>
            <a:r>
              <a:rPr kumimoji="1" lang="ja-JP" altLang="en-US" sz="1200" dirty="0" smtClean="0">
                <a:latin typeface="+mn-ea"/>
              </a:rPr>
              <a:t>　　</a:t>
            </a:r>
            <a:r>
              <a:rPr lang="en-US" altLang="ja-JP" sz="1200" dirty="0" smtClean="0">
                <a:latin typeface="+mn-ea"/>
              </a:rPr>
              <a:t>http://www.denden-hk.or.jp</a:t>
            </a:r>
            <a:r>
              <a:rPr lang="ja-JP" altLang="en-US" sz="1200" dirty="0">
                <a:latin typeface="+mn-ea"/>
              </a:rPr>
              <a:t>　</a:t>
            </a:r>
            <a:r>
              <a:rPr lang="en-US" altLang="ja-JP" sz="1200" dirty="0" smtClean="0">
                <a:latin typeface="+mn-ea"/>
              </a:rPr>
              <a:t/>
            </a:r>
            <a:br>
              <a:rPr lang="en-US" altLang="ja-JP" sz="1200" dirty="0" smtClean="0">
                <a:latin typeface="+mn-ea"/>
              </a:rPr>
            </a:br>
            <a:endParaRPr lang="en-US" altLang="ja-JP" sz="1200" dirty="0" smtClean="0">
              <a:latin typeface="+mn-ea"/>
            </a:endParaRPr>
          </a:p>
          <a:p>
            <a:pPr algn="ctr"/>
            <a:r>
              <a:rPr lang="ja-JP" altLang="en-US" sz="1200" dirty="0" smtClean="0">
                <a:latin typeface="+mn-ea"/>
              </a:rPr>
              <a:t>理事長 千葉美枝子</a:t>
            </a:r>
            <a:r>
              <a:rPr lang="ja-JP" altLang="en-US" sz="1200" dirty="0">
                <a:latin typeface="+mn-ea"/>
              </a:rPr>
              <a:t>　</a:t>
            </a:r>
            <a:r>
              <a:rPr lang="ja-JP" altLang="en-US" sz="1200" dirty="0" smtClean="0">
                <a:latin typeface="+mn-ea"/>
              </a:rPr>
              <a:t>　</a:t>
            </a:r>
            <a:r>
              <a:rPr kumimoji="1" lang="ja-JP" altLang="en-US" sz="1200" dirty="0" smtClean="0">
                <a:latin typeface="+mn-ea"/>
              </a:rPr>
              <a:t>施設長　理事 千葉良一</a:t>
            </a:r>
            <a:endParaRPr kumimoji="1" lang="en-US" altLang="ja-JP" dirty="0"/>
          </a:p>
        </p:txBody>
      </p:sp>
      <p:sp>
        <p:nvSpPr>
          <p:cNvPr id="22" name="テキスト ボックス 21"/>
          <p:cNvSpPr txBox="1"/>
          <p:nvPr/>
        </p:nvSpPr>
        <p:spPr>
          <a:xfrm>
            <a:off x="223854" y="565439"/>
            <a:ext cx="2199201" cy="369332"/>
          </a:xfrm>
          <a:prstGeom prst="rect">
            <a:avLst/>
          </a:prstGeom>
          <a:noFill/>
        </p:spPr>
        <p:txBody>
          <a:bodyPr wrap="square" rtlCol="0">
            <a:spAutoFit/>
          </a:bodyPr>
          <a:lstStyle/>
          <a:p>
            <a:r>
              <a:rPr kumimoji="1" lang="ja-JP" altLang="en-US" sz="900" dirty="0" smtClean="0">
                <a:latin typeface="+mn-ea"/>
              </a:rPr>
              <a:t>でんでんのメンバーは全員が個人名刺を持って活動しています。</a:t>
            </a:r>
            <a:endParaRPr kumimoji="1" lang="en-US" altLang="ja-JP" sz="900" dirty="0">
              <a:latin typeface="+mn-ea"/>
            </a:endParaRPr>
          </a:p>
        </p:txBody>
      </p:sp>
      <p:sp>
        <p:nvSpPr>
          <p:cNvPr id="23" name="テキスト ボックス 22"/>
          <p:cNvSpPr txBox="1"/>
          <p:nvPr/>
        </p:nvSpPr>
        <p:spPr>
          <a:xfrm>
            <a:off x="2647326" y="565439"/>
            <a:ext cx="2040595" cy="369332"/>
          </a:xfrm>
          <a:prstGeom prst="rect">
            <a:avLst/>
          </a:prstGeom>
          <a:noFill/>
        </p:spPr>
        <p:txBody>
          <a:bodyPr wrap="square" rtlCol="0">
            <a:spAutoFit/>
          </a:bodyPr>
          <a:lstStyle/>
          <a:p>
            <a:r>
              <a:rPr kumimoji="1" lang="ja-JP" altLang="en-US" sz="900" dirty="0" smtClean="0">
                <a:latin typeface="+mn-ea"/>
              </a:rPr>
              <a:t>カラフルで</a:t>
            </a:r>
            <a:r>
              <a:rPr kumimoji="1" lang="en-US" altLang="ja-JP" sz="900" dirty="0" smtClean="0">
                <a:latin typeface="+mn-ea"/>
              </a:rPr>
              <a:t>POP</a:t>
            </a:r>
            <a:r>
              <a:rPr lang="ja-JP" altLang="en-US" sz="900" dirty="0" smtClean="0">
                <a:latin typeface="+mn-ea"/>
              </a:rPr>
              <a:t>な小物は</a:t>
            </a:r>
            <a:endParaRPr kumimoji="1" lang="en-US" altLang="ja-JP" sz="900" dirty="0" smtClean="0">
              <a:latin typeface="+mn-ea"/>
            </a:endParaRPr>
          </a:p>
          <a:p>
            <a:r>
              <a:rPr lang="ja-JP" altLang="en-US" sz="900" dirty="0" smtClean="0">
                <a:latin typeface="+mn-ea"/>
              </a:rPr>
              <a:t>全国にファンが広がっています。</a:t>
            </a:r>
            <a:endParaRPr kumimoji="1" lang="en-US" altLang="ja-JP" sz="900" dirty="0" smtClean="0">
              <a:latin typeface="+mn-ea"/>
            </a:endParaRPr>
          </a:p>
        </p:txBody>
      </p:sp>
      <p:sp>
        <p:nvSpPr>
          <p:cNvPr id="2" name="角丸四角形 1"/>
          <p:cNvSpPr/>
          <p:nvPr/>
        </p:nvSpPr>
        <p:spPr>
          <a:xfrm>
            <a:off x="269362" y="4855422"/>
            <a:ext cx="4293673" cy="1922441"/>
          </a:xfrm>
          <a:prstGeom prst="roundRect">
            <a:avLst>
              <a:gd name="adj" fmla="val 8746"/>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49786" y="5157788"/>
            <a:ext cx="1672409" cy="1103922"/>
          </a:xfrm>
          <a:prstGeom prst="rect">
            <a:avLst/>
          </a:prstGeom>
        </p:spPr>
      </p:pic>
      <p:pic>
        <p:nvPicPr>
          <p:cNvPr id="4" name="図 3"/>
          <p:cNvPicPr>
            <a:picLocks noChangeAspect="1"/>
          </p:cNvPicPr>
          <p:nvPr/>
        </p:nvPicPr>
        <p:blipFill rotWithShape="1">
          <a:blip r:embed="rId3">
            <a:extLst>
              <a:ext uri="{28A0092B-C50C-407E-A947-70E740481C1C}">
                <a14:useLocalDpi xmlns:a14="http://schemas.microsoft.com/office/drawing/2010/main" val="0"/>
              </a:ext>
            </a:extLst>
          </a:blip>
          <a:srcRect l="4788" t="-441" r="13374"/>
          <a:stretch/>
        </p:blipFill>
        <p:spPr>
          <a:xfrm rot="5400000">
            <a:off x="5881117" y="1333294"/>
            <a:ext cx="3104253" cy="2857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1" name="テキスト ボックス 20"/>
          <p:cNvSpPr txBox="1"/>
          <p:nvPr/>
        </p:nvSpPr>
        <p:spPr>
          <a:xfrm>
            <a:off x="5248748" y="214613"/>
            <a:ext cx="4377380" cy="369332"/>
          </a:xfrm>
          <a:prstGeom prst="rect">
            <a:avLst/>
          </a:prstGeom>
          <a:noFill/>
        </p:spPr>
        <p:txBody>
          <a:bodyPr wrap="square" rtlCol="0">
            <a:spAutoFit/>
          </a:bodyPr>
          <a:lstStyle/>
          <a:p>
            <a:pPr algn="ctr"/>
            <a:r>
              <a:rPr kumimoji="1" lang="ja-JP" altLang="en-US" dirty="0" smtClean="0">
                <a:solidFill>
                  <a:schemeClr val="accent2"/>
                </a:solidFill>
                <a:latin typeface="HG丸ｺﾞｼｯｸM-PRO" panose="020F0600000000000000" pitchFamily="50" charset="-128"/>
                <a:ea typeface="HG丸ｺﾞｼｯｸM-PRO" panose="020F0600000000000000" pitchFamily="50" charset="-128"/>
              </a:rPr>
              <a:t>一緒に手織りを行うメンバー募集中！</a:t>
            </a:r>
            <a:endParaRPr kumimoji="1" lang="en-US" altLang="ja-JP" dirty="0" smtClean="0">
              <a:solidFill>
                <a:schemeClr val="accent2"/>
              </a:solidFill>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6451886" y="5024431"/>
            <a:ext cx="981359" cy="307777"/>
          </a:xfrm>
          <a:prstGeom prst="rect">
            <a:avLst/>
          </a:prstGeom>
          <a:noFill/>
        </p:spPr>
        <p:txBody>
          <a:bodyPr wrap="none" rtlCol="0">
            <a:spAutoFit/>
          </a:bodyPr>
          <a:lstStyle/>
          <a:p>
            <a:r>
              <a:rPr kumimoji="1" lang="ja-JP" altLang="en-US" sz="1400" dirty="0" smtClean="0"/>
              <a:t>待ってるよ</a:t>
            </a:r>
            <a:endParaRPr kumimoji="1" lang="ja-JP" altLang="en-US" sz="1400" dirty="0"/>
          </a:p>
        </p:txBody>
      </p:sp>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6973" y="944938"/>
            <a:ext cx="1394100" cy="1099882"/>
          </a:xfrm>
          <a:prstGeom prst="rect">
            <a:avLst/>
          </a:prstGeom>
        </p:spPr>
      </p:pic>
      <p:sp>
        <p:nvSpPr>
          <p:cNvPr id="25" name="テキスト ボックス 24"/>
          <p:cNvSpPr txBox="1"/>
          <p:nvPr/>
        </p:nvSpPr>
        <p:spPr>
          <a:xfrm>
            <a:off x="269362" y="4907962"/>
            <a:ext cx="4293672" cy="892552"/>
          </a:xfrm>
          <a:prstGeom prst="rect">
            <a:avLst/>
          </a:prstGeom>
          <a:noFill/>
        </p:spPr>
        <p:txBody>
          <a:bodyPr wrap="square" rtlCol="0">
            <a:spAutoFit/>
          </a:bodyPr>
          <a:lstStyle/>
          <a:p>
            <a:pPr algn="ctr"/>
            <a:r>
              <a:rPr lang="ja-JP" altLang="en-US" sz="1200" dirty="0" smtClean="0"/>
              <a:t>年齢、障がい種別など、お気軽にお問い合わせください。</a:t>
            </a:r>
            <a:endParaRPr lang="en-US" altLang="ja-JP" sz="1200" dirty="0" smtClean="0"/>
          </a:p>
          <a:p>
            <a:pPr algn="ctr"/>
            <a:endParaRPr lang="en-US" altLang="ja-JP" sz="1200" dirty="0"/>
          </a:p>
          <a:p>
            <a:pPr algn="ctr"/>
            <a:r>
              <a:rPr lang="ja-JP" altLang="en-US" sz="1100" dirty="0"/>
              <a:t>特定非営利法人　</a:t>
            </a:r>
            <a:r>
              <a:rPr lang="ja-JP" altLang="en-US" sz="1600" dirty="0">
                <a:latin typeface="HG丸ｺﾞｼｯｸM-PRO" panose="020F0600000000000000" pitchFamily="50" charset="-128"/>
                <a:ea typeface="HG丸ｺﾞｼｯｸM-PRO" panose="020F0600000000000000" pitchFamily="50" charset="-128"/>
              </a:rPr>
              <a:t>でんでん発信工房</a:t>
            </a:r>
            <a:endParaRPr lang="en-US" altLang="ja-JP" sz="1600" dirty="0">
              <a:latin typeface="HG丸ｺﾞｼｯｸM-PRO" panose="020F0600000000000000" pitchFamily="50" charset="-128"/>
              <a:ea typeface="HG丸ｺﾞｼｯｸM-PRO" panose="020F0600000000000000" pitchFamily="50" charset="-128"/>
            </a:endParaRPr>
          </a:p>
          <a:p>
            <a:pPr algn="ctr"/>
            <a:endParaRPr lang="en-US" altLang="ja-JP" sz="1200" dirty="0" smtClean="0"/>
          </a:p>
        </p:txBody>
      </p:sp>
      <p:sp>
        <p:nvSpPr>
          <p:cNvPr id="26" name="テキスト ボックス 25"/>
          <p:cNvSpPr txBox="1"/>
          <p:nvPr/>
        </p:nvSpPr>
        <p:spPr>
          <a:xfrm>
            <a:off x="5333952" y="6439967"/>
            <a:ext cx="4198585" cy="246221"/>
          </a:xfrm>
          <a:prstGeom prst="rect">
            <a:avLst/>
          </a:prstGeom>
          <a:noFill/>
        </p:spPr>
        <p:txBody>
          <a:bodyPr wrap="none" rtlCol="0">
            <a:spAutoFit/>
          </a:bodyPr>
          <a:lstStyle/>
          <a:p>
            <a:pPr algn="ctr"/>
            <a:r>
              <a:rPr kumimoji="1" lang="ja-JP" altLang="en-US" sz="1000" dirty="0" smtClean="0"/>
              <a:t>でんでん発信工房は、障がいのあるメンバーが創作活動をするところです。</a:t>
            </a:r>
            <a:endParaRPr kumimoji="1" lang="ja-JP" altLang="en-US" sz="1000" dirty="0"/>
          </a:p>
        </p:txBody>
      </p:sp>
      <p:sp>
        <p:nvSpPr>
          <p:cNvPr id="18" name="円/楕円 17"/>
          <p:cNvSpPr/>
          <p:nvPr/>
        </p:nvSpPr>
        <p:spPr>
          <a:xfrm>
            <a:off x="7411854" y="3657698"/>
            <a:ext cx="2120683" cy="1135572"/>
          </a:xfrm>
          <a:prstGeom prst="ellipse">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7597130" y="3760948"/>
            <a:ext cx="1652859" cy="923330"/>
          </a:xfrm>
          <a:prstGeom prst="rect">
            <a:avLst/>
          </a:prstGeom>
          <a:noFill/>
        </p:spPr>
        <p:txBody>
          <a:bodyPr wrap="square" rtlCol="0">
            <a:spAutoFit/>
          </a:bodyPr>
          <a:lstStyle/>
          <a:p>
            <a:pPr algn="ctr"/>
            <a:r>
              <a:rPr kumimoji="1" lang="ja-JP" altLang="en-US" dirty="0" smtClean="0">
                <a:solidFill>
                  <a:srgbClr val="00B050"/>
                </a:solidFill>
                <a:latin typeface="HG丸ｺﾞｼｯｸM-PRO" panose="020F0600000000000000" pitchFamily="50" charset="-128"/>
                <a:ea typeface="HG丸ｺﾞｼｯｸM-PRO" panose="020F0600000000000000" pitchFamily="50" charset="-128"/>
              </a:rPr>
              <a:t>４月１日</a:t>
            </a:r>
            <a:endParaRPr kumimoji="1" lang="en-US" altLang="ja-JP" dirty="0" smtClean="0">
              <a:solidFill>
                <a:srgbClr val="00B050"/>
              </a:solidFill>
              <a:latin typeface="HG丸ｺﾞｼｯｸM-PRO" panose="020F0600000000000000" pitchFamily="50" charset="-128"/>
              <a:ea typeface="HG丸ｺﾞｼｯｸM-PRO" panose="020F0600000000000000" pitchFamily="50" charset="-128"/>
            </a:endParaRPr>
          </a:p>
          <a:p>
            <a:pPr algn="ctr"/>
            <a:r>
              <a:rPr kumimoji="1" lang="ja-JP" altLang="en-US" dirty="0" smtClean="0">
                <a:solidFill>
                  <a:srgbClr val="00B050"/>
                </a:solidFill>
                <a:latin typeface="HG丸ｺﾞｼｯｸM-PRO" panose="020F0600000000000000" pitchFamily="50" charset="-128"/>
                <a:ea typeface="HG丸ｺﾞｼｯｸM-PRO" panose="020F0600000000000000" pitchFamily="50" charset="-128"/>
              </a:rPr>
              <a:t>宮内４丁目に</a:t>
            </a:r>
            <a:endParaRPr kumimoji="1" lang="en-US" altLang="ja-JP" dirty="0" smtClean="0">
              <a:solidFill>
                <a:srgbClr val="00B050"/>
              </a:solidFill>
              <a:latin typeface="HG丸ｺﾞｼｯｸM-PRO" panose="020F0600000000000000" pitchFamily="50" charset="-128"/>
              <a:ea typeface="HG丸ｺﾞｼｯｸM-PRO" panose="020F0600000000000000" pitchFamily="50" charset="-128"/>
            </a:endParaRPr>
          </a:p>
          <a:p>
            <a:pPr algn="ctr"/>
            <a:r>
              <a:rPr kumimoji="1" lang="ja-JP" altLang="en-US" dirty="0" smtClean="0">
                <a:solidFill>
                  <a:srgbClr val="00B050"/>
                </a:solidFill>
                <a:latin typeface="HG丸ｺﾞｼｯｸM-PRO" panose="020F0600000000000000" pitchFamily="50" charset="-128"/>
                <a:ea typeface="HG丸ｺﾞｼｯｸM-PRO" panose="020F0600000000000000" pitchFamily="50" charset="-128"/>
              </a:rPr>
              <a:t>オープン</a:t>
            </a:r>
            <a:endParaRPr kumimoji="1" lang="en-US" altLang="ja-JP" dirty="0" smtClean="0">
              <a:solidFill>
                <a:srgbClr val="00B050"/>
              </a:solidFill>
              <a:latin typeface="HG丸ｺﾞｼｯｸM-PRO" panose="020F0600000000000000" pitchFamily="50" charset="-128"/>
              <a:ea typeface="HG丸ｺﾞｼｯｸM-PRO" panose="020F0600000000000000" pitchFamily="50" charset="-128"/>
            </a:endParaRPr>
          </a:p>
        </p:txBody>
      </p:sp>
      <p:pic>
        <p:nvPicPr>
          <p:cNvPr id="27" name="図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2620" y="2215965"/>
            <a:ext cx="2911885" cy="2468313"/>
          </a:xfrm>
          <a:prstGeom prst="rect">
            <a:avLst/>
          </a:prstGeom>
        </p:spPr>
      </p:pic>
      <p:pic>
        <p:nvPicPr>
          <p:cNvPr id="28" name="図 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3501" y="950841"/>
            <a:ext cx="1757346" cy="1066371"/>
          </a:xfrm>
          <a:prstGeom prst="rect">
            <a:avLst/>
          </a:prstGeom>
          <a:ln>
            <a:solidFill>
              <a:schemeClr val="bg1">
                <a:lumMod val="65000"/>
              </a:schemeClr>
            </a:solidFill>
          </a:ln>
        </p:spPr>
      </p:pic>
    </p:spTree>
    <p:extLst>
      <p:ext uri="{BB962C8B-B14F-4D97-AF65-F5344CB8AC3E}">
        <p14:creationId xmlns:p14="http://schemas.microsoft.com/office/powerpoint/2010/main" val="196780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35107" y="0"/>
            <a:ext cx="646331" cy="369332"/>
          </a:xfrm>
          <a:prstGeom prst="rect">
            <a:avLst/>
          </a:prstGeom>
          <a:noFill/>
        </p:spPr>
        <p:txBody>
          <a:bodyPr wrap="none" rtlCol="0">
            <a:spAutoFit/>
          </a:bodyPr>
          <a:lstStyle/>
          <a:p>
            <a:r>
              <a:rPr kumimoji="1" lang="ja-JP" altLang="en-US" dirty="0" smtClean="0"/>
              <a:t>中面</a:t>
            </a:r>
            <a:endParaRPr kumimoji="1" lang="ja-JP" altLang="en-US" dirty="0"/>
          </a:p>
        </p:txBody>
      </p:sp>
      <p:sp>
        <p:nvSpPr>
          <p:cNvPr id="7" name="テキスト ボックス 6"/>
          <p:cNvSpPr txBox="1"/>
          <p:nvPr/>
        </p:nvSpPr>
        <p:spPr>
          <a:xfrm>
            <a:off x="96526" y="222268"/>
            <a:ext cx="1866745" cy="369332"/>
          </a:xfrm>
          <a:prstGeom prst="rect">
            <a:avLst/>
          </a:prstGeom>
          <a:noFill/>
        </p:spPr>
        <p:txBody>
          <a:bodyPr wrap="square" rtlCol="0">
            <a:spAutoFit/>
          </a:bodyPr>
          <a:lstStyle/>
          <a:p>
            <a:r>
              <a:rPr lang="ja-JP" altLang="en-US" dirty="0" smtClean="0"/>
              <a:t>さをり織りの工房</a:t>
            </a:r>
            <a:endParaRPr kumimoji="1" lang="ja-JP" altLang="en-US" dirty="0"/>
          </a:p>
        </p:txBody>
      </p:sp>
      <p:sp>
        <p:nvSpPr>
          <p:cNvPr id="8" name="テキスト ボックス 7"/>
          <p:cNvSpPr txBox="1"/>
          <p:nvPr/>
        </p:nvSpPr>
        <p:spPr>
          <a:xfrm>
            <a:off x="198731" y="676838"/>
            <a:ext cx="3264634" cy="3785652"/>
          </a:xfrm>
          <a:prstGeom prst="rect">
            <a:avLst/>
          </a:prstGeom>
          <a:noFill/>
        </p:spPr>
        <p:txBody>
          <a:bodyPr wrap="square" rtlCol="0">
            <a:spAutoFit/>
          </a:bodyPr>
          <a:lstStyle/>
          <a:p>
            <a:r>
              <a:rPr kumimoji="1" lang="ja-JP" altLang="en-US" sz="1200" dirty="0" smtClean="0">
                <a:solidFill>
                  <a:schemeClr val="accent2"/>
                </a:solidFill>
                <a:latin typeface="HGPｺﾞｼｯｸE" panose="020B0900000000000000" pitchFamily="50" charset="-128"/>
                <a:ea typeface="HGPｺﾞｼｯｸE" panose="020B0900000000000000" pitchFamily="50" charset="-128"/>
              </a:rPr>
              <a:t>●「さをり織り」とは？</a:t>
            </a:r>
            <a:endParaRPr kumimoji="1" lang="en-US" altLang="ja-JP" sz="1200" dirty="0" smtClean="0">
              <a:solidFill>
                <a:schemeClr val="accent2"/>
              </a:solidFill>
              <a:latin typeface="HGPｺﾞｼｯｸE" panose="020B0900000000000000" pitchFamily="50" charset="-128"/>
              <a:ea typeface="HGPｺﾞｼｯｸE" panose="020B0900000000000000" pitchFamily="50" charset="-128"/>
            </a:endParaRPr>
          </a:p>
          <a:p>
            <a:pPr marL="179388"/>
            <a:r>
              <a:rPr lang="ja-JP" altLang="en-US" sz="1200" dirty="0" smtClean="0">
                <a:latin typeface="ＭＳ Ｐ明朝" panose="02020600040205080304" pitchFamily="18" charset="-128"/>
                <a:ea typeface="ＭＳ Ｐ明朝" panose="02020600040205080304" pitchFamily="18" charset="-128"/>
              </a:rPr>
              <a:t>さをり織りは織り機と糸さえあれば誰でもその日のうちに布を織ることができます。</a:t>
            </a:r>
            <a:endParaRPr lang="en-US" altLang="ja-JP" sz="1200" dirty="0" smtClean="0">
              <a:latin typeface="ＭＳ Ｐ明朝" panose="02020600040205080304" pitchFamily="18" charset="-128"/>
              <a:ea typeface="ＭＳ Ｐ明朝" panose="02020600040205080304" pitchFamily="18" charset="-128"/>
            </a:endParaRPr>
          </a:p>
          <a:p>
            <a:pPr marL="179388"/>
            <a:r>
              <a:rPr kumimoji="1" lang="ja-JP" altLang="en-US" sz="1200" dirty="0" smtClean="0">
                <a:latin typeface="ＭＳ Ｐ明朝" panose="02020600040205080304" pitchFamily="18" charset="-128"/>
                <a:ea typeface="ＭＳ Ｐ明朝" panose="02020600040205080304" pitchFamily="18" charset="-128"/>
              </a:rPr>
              <a:t>メンバーが自分の感性で自由に色を選び、思い通りに自己表現できることが特長です。</a:t>
            </a:r>
            <a:endParaRPr kumimoji="1" lang="en-US" altLang="ja-JP" sz="1200" dirty="0" smtClean="0">
              <a:latin typeface="ＭＳ Ｐ明朝" panose="02020600040205080304" pitchFamily="18" charset="-128"/>
              <a:ea typeface="ＭＳ Ｐ明朝" panose="02020600040205080304" pitchFamily="18" charset="-128"/>
            </a:endParaRPr>
          </a:p>
          <a:p>
            <a:pPr marL="179388"/>
            <a:r>
              <a:rPr lang="ja-JP" altLang="en-US" sz="1200" dirty="0" smtClean="0">
                <a:latin typeface="ＭＳ Ｐ明朝" panose="02020600040205080304" pitchFamily="18" charset="-128"/>
                <a:ea typeface="ＭＳ Ｐ明朝" panose="02020600040205080304" pitchFamily="18" charset="-128"/>
              </a:rPr>
              <a:t>でんでん虫のように、</a:t>
            </a:r>
            <a:r>
              <a:rPr lang="ja-JP" altLang="en-US" sz="1200" dirty="0">
                <a:latin typeface="ＭＳ Ｐ明朝" panose="02020600040205080304" pitchFamily="18" charset="-128"/>
                <a:ea typeface="ＭＳ Ｐ明朝" panose="02020600040205080304" pitchFamily="18" charset="-128"/>
              </a:rPr>
              <a:t>メンバーが、</a:t>
            </a:r>
            <a:r>
              <a:rPr lang="ja-JP" altLang="en-US" sz="1200" dirty="0" smtClean="0">
                <a:latin typeface="ＭＳ Ｐ明朝" panose="02020600040205080304" pitchFamily="18" charset="-128"/>
                <a:ea typeface="ＭＳ Ｐ明朝" panose="02020600040205080304" pitchFamily="18" charset="-128"/>
              </a:rPr>
              <a:t>ゆっくりマイペースで歩んでいけるよう</a:t>
            </a:r>
            <a:r>
              <a:rPr lang="ja-JP" altLang="en-US" sz="1200" dirty="0" smtClean="0">
                <a:latin typeface="+mn-ea"/>
              </a:rPr>
              <a:t>「でんでん発信工房」</a:t>
            </a:r>
            <a:r>
              <a:rPr lang="ja-JP" altLang="en-US" sz="1200" dirty="0" smtClean="0">
                <a:latin typeface="ＭＳ Ｐ明朝" panose="02020600040205080304" pitchFamily="18" charset="-128"/>
                <a:ea typeface="ＭＳ Ｐ明朝" panose="02020600040205080304" pitchFamily="18" charset="-128"/>
              </a:rPr>
              <a:t>と名付けました。</a:t>
            </a:r>
            <a:endParaRPr lang="en-US" altLang="ja-JP" sz="1200" dirty="0">
              <a:latin typeface="ＭＳ Ｐ明朝" panose="02020600040205080304" pitchFamily="18" charset="-128"/>
              <a:ea typeface="ＭＳ Ｐ明朝" panose="02020600040205080304" pitchFamily="18" charset="-128"/>
            </a:endParaRPr>
          </a:p>
          <a:p>
            <a:endParaRPr lang="en-US" altLang="ja-JP" sz="1200" dirty="0">
              <a:latin typeface="HGPｺﾞｼｯｸE" panose="020B0900000000000000" pitchFamily="50" charset="-128"/>
              <a:ea typeface="HGPｺﾞｼｯｸE" panose="020B0900000000000000" pitchFamily="50" charset="-128"/>
            </a:endParaRPr>
          </a:p>
          <a:p>
            <a:r>
              <a:rPr lang="ja-JP" altLang="en-US" sz="1200" dirty="0" smtClean="0">
                <a:solidFill>
                  <a:schemeClr val="accent2"/>
                </a:solidFill>
                <a:latin typeface="HGPｺﾞｼｯｸE" panose="020B0900000000000000" pitchFamily="50" charset="-128"/>
                <a:ea typeface="HGPｺﾞｼｯｸE" panose="020B0900000000000000" pitchFamily="50" charset="-128"/>
              </a:rPr>
              <a:t>●エコにも配慮</a:t>
            </a:r>
            <a:endParaRPr lang="en-US" altLang="ja-JP" sz="1200" dirty="0">
              <a:solidFill>
                <a:schemeClr val="accent2"/>
              </a:solidFill>
              <a:latin typeface="HGPｺﾞｼｯｸE" panose="020B0900000000000000" pitchFamily="50" charset="-128"/>
              <a:ea typeface="HGPｺﾞｼｯｸE" panose="020B0900000000000000" pitchFamily="50" charset="-128"/>
            </a:endParaRPr>
          </a:p>
          <a:p>
            <a:pPr marL="179388"/>
            <a:r>
              <a:rPr lang="ja-JP" altLang="en-US" sz="1200" dirty="0" smtClean="0">
                <a:latin typeface="ＭＳ Ｐ明朝" panose="02020600040205080304" pitchFamily="18" charset="-128"/>
                <a:ea typeface="ＭＳ Ｐ明朝" panose="02020600040205080304" pitchFamily="18" charset="-128"/>
              </a:rPr>
              <a:t>タンスに眠っている着物や浴衣、ジーンズなどの衣類の細かくヒモ状に裂いて横糸として織っていきます。</a:t>
            </a:r>
            <a:endParaRPr lang="en-US" altLang="ja-JP" sz="1200" dirty="0" smtClean="0">
              <a:latin typeface="ＭＳ Ｐ明朝" panose="02020600040205080304" pitchFamily="18" charset="-128"/>
              <a:ea typeface="ＭＳ Ｐ明朝" panose="02020600040205080304" pitchFamily="18" charset="-128"/>
            </a:endParaRPr>
          </a:p>
          <a:p>
            <a:pPr marL="179388"/>
            <a:r>
              <a:rPr lang="ja-JP" altLang="en-US" sz="1200" dirty="0" smtClean="0">
                <a:latin typeface="ＭＳ Ｐ明朝" panose="02020600040205080304" pitchFamily="18" charset="-128"/>
                <a:ea typeface="ＭＳ Ｐ明朝" panose="02020600040205080304" pitchFamily="18" charset="-128"/>
              </a:rPr>
              <a:t>作品をお渡しする包装も、新聞紙やチラシなどを再利用したおしゃれなものを手作りしています。</a:t>
            </a:r>
            <a:endParaRPr lang="en-US" altLang="ja-JP" sz="1200" dirty="0" smtClean="0">
              <a:latin typeface="ＭＳ Ｐ明朝" panose="02020600040205080304" pitchFamily="18" charset="-128"/>
              <a:ea typeface="ＭＳ Ｐ明朝" panose="02020600040205080304" pitchFamily="18" charset="-128"/>
            </a:endParaRPr>
          </a:p>
          <a:p>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solidFill>
                  <a:schemeClr val="accent2"/>
                </a:solidFill>
                <a:latin typeface="HGPｺﾞｼｯｸE" panose="020B0900000000000000" pitchFamily="50" charset="-128"/>
                <a:ea typeface="HGPｺﾞｼｯｸE" panose="020B0900000000000000" pitchFamily="50" charset="-128"/>
              </a:rPr>
              <a:t>●その他のアート作品</a:t>
            </a:r>
            <a:endParaRPr lang="en-US" altLang="ja-JP" sz="1200" dirty="0" smtClean="0">
              <a:solidFill>
                <a:schemeClr val="accent2"/>
              </a:solidFill>
              <a:latin typeface="HGPｺﾞｼｯｸE" panose="020B0900000000000000" pitchFamily="50" charset="-128"/>
              <a:ea typeface="HGPｺﾞｼｯｸE" panose="020B0900000000000000" pitchFamily="50" charset="-128"/>
            </a:endParaRPr>
          </a:p>
          <a:p>
            <a:pPr marL="179388"/>
            <a:r>
              <a:rPr lang="ja-JP" altLang="en-US" sz="1200" dirty="0" smtClean="0">
                <a:latin typeface="ＭＳ Ｐ明朝" panose="02020600040205080304" pitchFamily="18" charset="-128"/>
                <a:ea typeface="ＭＳ Ｐ明朝" panose="02020600040205080304" pitchFamily="18" charset="-128"/>
              </a:rPr>
              <a:t>新聞紙を使ったバッグ、ミニ多肉植物や盆栽などのアート作品も手がけています。</a:t>
            </a:r>
            <a:endParaRPr kumimoji="1" lang="en-US" altLang="ja-JP" sz="1200" dirty="0">
              <a:latin typeface="ＭＳ Ｐ明朝" panose="02020600040205080304" pitchFamily="18" charset="-128"/>
              <a:ea typeface="ＭＳ Ｐ明朝" panose="02020600040205080304" pitchFamily="18" charset="-128"/>
            </a:endParaRPr>
          </a:p>
        </p:txBody>
      </p:sp>
      <p:sp>
        <p:nvSpPr>
          <p:cNvPr id="9" name="テキスト ボックス 8"/>
          <p:cNvSpPr txBox="1"/>
          <p:nvPr/>
        </p:nvSpPr>
        <p:spPr>
          <a:xfrm>
            <a:off x="96526" y="4557065"/>
            <a:ext cx="1615733" cy="369332"/>
          </a:xfrm>
          <a:prstGeom prst="rect">
            <a:avLst/>
          </a:prstGeom>
          <a:noFill/>
        </p:spPr>
        <p:txBody>
          <a:bodyPr wrap="square" rtlCol="0">
            <a:spAutoFit/>
          </a:bodyPr>
          <a:lstStyle/>
          <a:p>
            <a:r>
              <a:rPr lang="ja-JP" altLang="en-US" dirty="0" smtClean="0"/>
              <a:t>工房の概要</a:t>
            </a:r>
            <a:endParaRPr lang="en-US" altLang="ja-JP" dirty="0" smtClean="0"/>
          </a:p>
        </p:txBody>
      </p:sp>
      <p:sp>
        <p:nvSpPr>
          <p:cNvPr id="10" name="テキスト ボックス 9"/>
          <p:cNvSpPr txBox="1"/>
          <p:nvPr/>
        </p:nvSpPr>
        <p:spPr>
          <a:xfrm>
            <a:off x="5155936" y="4998802"/>
            <a:ext cx="2435507" cy="369332"/>
          </a:xfrm>
          <a:prstGeom prst="rect">
            <a:avLst/>
          </a:prstGeom>
          <a:noFill/>
        </p:spPr>
        <p:txBody>
          <a:bodyPr wrap="square" rtlCol="0">
            <a:spAutoFit/>
          </a:bodyPr>
          <a:lstStyle/>
          <a:p>
            <a:r>
              <a:rPr lang="ja-JP" altLang="en-US" dirty="0" smtClean="0"/>
              <a:t>地域の皆さまと共に</a:t>
            </a:r>
            <a:endParaRPr lang="en-US" altLang="ja-JP" dirty="0" smtClean="0"/>
          </a:p>
        </p:txBody>
      </p:sp>
      <p:sp>
        <p:nvSpPr>
          <p:cNvPr id="11" name="テキスト ボックス 10"/>
          <p:cNvSpPr txBox="1"/>
          <p:nvPr/>
        </p:nvSpPr>
        <p:spPr>
          <a:xfrm>
            <a:off x="189609" y="4976150"/>
            <a:ext cx="3264791" cy="1661993"/>
          </a:xfrm>
          <a:prstGeom prst="rect">
            <a:avLst/>
          </a:prstGeom>
          <a:noFill/>
        </p:spPr>
        <p:txBody>
          <a:bodyPr wrap="square" rtlCol="0">
            <a:spAutoFit/>
          </a:bodyPr>
          <a:lstStyle/>
          <a:p>
            <a:r>
              <a:rPr kumimoji="1" lang="ja-JP" altLang="en-US" sz="1200" dirty="0" smtClean="0">
                <a:solidFill>
                  <a:schemeClr val="accent2"/>
                </a:solidFill>
                <a:latin typeface="HGPｺﾞｼｯｸE" panose="020B0900000000000000" pitchFamily="50" charset="-128"/>
                <a:ea typeface="HGPｺﾞｼｯｸE" panose="020B0900000000000000" pitchFamily="50" charset="-128"/>
              </a:rPr>
              <a:t>定員</a:t>
            </a:r>
            <a:endParaRPr kumimoji="1" lang="en-US" altLang="ja-JP" sz="1200" dirty="0" smtClean="0">
              <a:solidFill>
                <a:schemeClr val="accent2"/>
              </a:solidFill>
              <a:latin typeface="HGPｺﾞｼｯｸE" panose="020B0900000000000000" pitchFamily="50" charset="-128"/>
              <a:ea typeface="HGPｺﾞｼｯｸE" panose="020B0900000000000000" pitchFamily="50" charset="-128"/>
            </a:endParaRPr>
          </a:p>
          <a:p>
            <a:pPr indent="179388"/>
            <a:r>
              <a:rPr kumimoji="1" lang="en-US" altLang="ja-JP" sz="1100" dirty="0" smtClean="0">
                <a:latin typeface="+mn-ea"/>
              </a:rPr>
              <a:t>20</a:t>
            </a:r>
            <a:r>
              <a:rPr kumimoji="1" lang="ja-JP" altLang="en-US" sz="1100" dirty="0" smtClean="0">
                <a:latin typeface="+mn-ea"/>
              </a:rPr>
              <a:t>人（現在のメンバーは</a:t>
            </a:r>
            <a:r>
              <a:rPr kumimoji="1" lang="en-US" altLang="ja-JP" sz="1100" dirty="0" smtClean="0">
                <a:latin typeface="+mn-ea"/>
              </a:rPr>
              <a:t>18</a:t>
            </a:r>
            <a:r>
              <a:rPr kumimoji="1" lang="ja-JP" altLang="en-US" sz="1100" dirty="0" smtClean="0">
                <a:latin typeface="+mn-ea"/>
              </a:rPr>
              <a:t>～</a:t>
            </a:r>
            <a:r>
              <a:rPr kumimoji="1" lang="en-US" altLang="ja-JP" sz="1100" dirty="0" smtClean="0">
                <a:latin typeface="+mn-ea"/>
              </a:rPr>
              <a:t>72</a:t>
            </a:r>
            <a:r>
              <a:rPr kumimoji="1" lang="ja-JP" altLang="en-US" sz="1100" dirty="0" smtClean="0">
                <a:latin typeface="+mn-ea"/>
              </a:rPr>
              <a:t>歳）</a:t>
            </a:r>
            <a:endParaRPr kumimoji="1" lang="en-US" altLang="ja-JP" sz="1100" dirty="0" smtClean="0">
              <a:latin typeface="+mn-ea"/>
            </a:endParaRPr>
          </a:p>
          <a:p>
            <a:r>
              <a:rPr lang="ja-JP" altLang="en-US" sz="1200" dirty="0" smtClean="0">
                <a:solidFill>
                  <a:schemeClr val="accent2"/>
                </a:solidFill>
                <a:latin typeface="HGPｺﾞｼｯｸE" panose="020B0900000000000000" pitchFamily="50" charset="-128"/>
                <a:ea typeface="HGPｺﾞｼｯｸE" panose="020B0900000000000000" pitchFamily="50" charset="-128"/>
              </a:rPr>
              <a:t>沿革</a:t>
            </a:r>
            <a:endParaRPr lang="en-US" altLang="ja-JP" sz="1200" dirty="0" smtClean="0">
              <a:solidFill>
                <a:schemeClr val="accent2"/>
              </a:solidFill>
              <a:latin typeface="HGPｺﾞｼｯｸE" panose="020B0900000000000000" pitchFamily="50" charset="-128"/>
              <a:ea typeface="HGPｺﾞｼｯｸE" panose="020B0900000000000000" pitchFamily="50" charset="-128"/>
            </a:endParaRPr>
          </a:p>
          <a:p>
            <a:pPr indent="179388"/>
            <a:r>
              <a:rPr lang="ja-JP" altLang="en-US" sz="1100" dirty="0" smtClean="0">
                <a:latin typeface="+mn-ea"/>
              </a:rPr>
              <a:t>平成</a:t>
            </a:r>
            <a:r>
              <a:rPr lang="en-US" altLang="ja-JP" sz="1100" dirty="0" smtClean="0">
                <a:latin typeface="+mn-ea"/>
              </a:rPr>
              <a:t>28</a:t>
            </a:r>
            <a:r>
              <a:rPr lang="ja-JP" altLang="en-US" sz="1100" dirty="0" smtClean="0">
                <a:latin typeface="+mn-ea"/>
              </a:rPr>
              <a:t>年</a:t>
            </a:r>
            <a:r>
              <a:rPr lang="en-US" altLang="ja-JP" sz="1100" dirty="0" smtClean="0">
                <a:latin typeface="+mn-ea"/>
              </a:rPr>
              <a:t>4</a:t>
            </a:r>
            <a:r>
              <a:rPr lang="ja-JP" altLang="en-US" sz="1100" dirty="0" smtClean="0">
                <a:latin typeface="+mn-ea"/>
              </a:rPr>
              <a:t>月</a:t>
            </a:r>
            <a:r>
              <a:rPr lang="en-US" altLang="ja-JP" sz="1100" dirty="0" smtClean="0">
                <a:latin typeface="+mn-ea"/>
              </a:rPr>
              <a:t>1</a:t>
            </a:r>
            <a:r>
              <a:rPr lang="ja-JP" altLang="en-US" sz="1100" dirty="0" smtClean="0">
                <a:latin typeface="+mn-ea"/>
              </a:rPr>
              <a:t>日　川崎市より認可　サービス開始</a:t>
            </a:r>
            <a:endParaRPr lang="en-US" altLang="ja-JP" sz="1100" dirty="0">
              <a:latin typeface="+mn-ea"/>
            </a:endParaRPr>
          </a:p>
          <a:p>
            <a:r>
              <a:rPr lang="ja-JP" altLang="en-US" sz="1200" dirty="0" smtClean="0">
                <a:solidFill>
                  <a:schemeClr val="accent2"/>
                </a:solidFill>
                <a:latin typeface="HGPｺﾞｼｯｸE" panose="020B0900000000000000" pitchFamily="50" charset="-128"/>
                <a:ea typeface="HGPｺﾞｼｯｸE" panose="020B0900000000000000" pitchFamily="50" charset="-128"/>
              </a:rPr>
              <a:t>活動</a:t>
            </a:r>
            <a:endParaRPr lang="en-US" altLang="ja-JP" sz="1200" dirty="0" smtClean="0">
              <a:solidFill>
                <a:schemeClr val="accent2"/>
              </a:solidFill>
              <a:latin typeface="HGPｺﾞｼｯｸE" panose="020B0900000000000000" pitchFamily="50" charset="-128"/>
              <a:ea typeface="HGPｺﾞｼｯｸE" panose="020B0900000000000000" pitchFamily="50" charset="-128"/>
            </a:endParaRPr>
          </a:p>
          <a:p>
            <a:pPr marL="179388"/>
            <a:r>
              <a:rPr lang="ja-JP" altLang="en-US" sz="1100" dirty="0" smtClean="0">
                <a:latin typeface="+mn-ea"/>
              </a:rPr>
              <a:t>地域活動支援センターにて、さをり織りの製造、販売</a:t>
            </a:r>
            <a:endParaRPr lang="en-US" altLang="ja-JP" sz="1100" dirty="0" smtClean="0">
              <a:latin typeface="+mn-ea"/>
            </a:endParaRPr>
          </a:p>
          <a:p>
            <a:pPr marL="179388"/>
            <a:endParaRPr lang="en-US" altLang="ja-JP" sz="1100" dirty="0" smtClean="0">
              <a:latin typeface="+mn-ea"/>
            </a:endParaRPr>
          </a:p>
          <a:p>
            <a:pPr indent="179388"/>
            <a:r>
              <a:rPr lang="ja-JP" altLang="en-US" sz="1100" dirty="0" smtClean="0">
                <a:latin typeface="+mn-ea"/>
              </a:rPr>
              <a:t>月曜～金曜　</a:t>
            </a:r>
            <a:r>
              <a:rPr lang="en-US" altLang="ja-JP" sz="1100" dirty="0" smtClean="0">
                <a:latin typeface="+mn-ea"/>
              </a:rPr>
              <a:t>10</a:t>
            </a:r>
            <a:r>
              <a:rPr lang="ja-JP" altLang="en-US" sz="1100" dirty="0" smtClean="0">
                <a:latin typeface="+mn-ea"/>
              </a:rPr>
              <a:t>：</a:t>
            </a:r>
            <a:r>
              <a:rPr lang="en-US" altLang="ja-JP" sz="1100" dirty="0" smtClean="0">
                <a:latin typeface="+mn-ea"/>
              </a:rPr>
              <a:t>00</a:t>
            </a:r>
            <a:r>
              <a:rPr lang="ja-JP" altLang="en-US" sz="1100" dirty="0" smtClean="0">
                <a:latin typeface="+mn-ea"/>
              </a:rPr>
              <a:t>～</a:t>
            </a:r>
            <a:r>
              <a:rPr lang="en-US" altLang="ja-JP" sz="1100" dirty="0" smtClean="0">
                <a:latin typeface="+mn-ea"/>
              </a:rPr>
              <a:t>16</a:t>
            </a:r>
            <a:r>
              <a:rPr lang="ja-JP" altLang="en-US" sz="1100" dirty="0" smtClean="0">
                <a:latin typeface="+mn-ea"/>
              </a:rPr>
              <a:t>：</a:t>
            </a:r>
            <a:r>
              <a:rPr lang="en-US" altLang="ja-JP" sz="1100" dirty="0" smtClean="0">
                <a:latin typeface="+mn-ea"/>
              </a:rPr>
              <a:t>00</a:t>
            </a:r>
          </a:p>
        </p:txBody>
      </p:sp>
      <p:sp>
        <p:nvSpPr>
          <p:cNvPr id="12" name="テキスト ボックス 11"/>
          <p:cNvSpPr txBox="1"/>
          <p:nvPr/>
        </p:nvSpPr>
        <p:spPr>
          <a:xfrm>
            <a:off x="5227653" y="5343288"/>
            <a:ext cx="3400592" cy="1200329"/>
          </a:xfrm>
          <a:prstGeom prst="rect">
            <a:avLst/>
          </a:prstGeom>
          <a:noFill/>
        </p:spPr>
        <p:txBody>
          <a:bodyPr wrap="square" rtlCol="0">
            <a:spAutoFit/>
          </a:bodyPr>
          <a:lstStyle/>
          <a:p>
            <a:r>
              <a:rPr lang="ja-JP" altLang="en-US" sz="1200" dirty="0" smtClean="0">
                <a:latin typeface="ＭＳ Ｐ明朝" panose="02020600040205080304" pitchFamily="18" charset="-128"/>
                <a:ea typeface="ＭＳ Ｐ明朝" panose="02020600040205080304" pitchFamily="18" charset="-128"/>
              </a:rPr>
              <a:t>でんでん発信工房は障がい者のメンバーが主役です。メンバーが安らぎや働く喜びを感じる場所を目指しています。地域の皆さんも気軽にお立ち寄りいただき、メンバーとコミュニケーションを深めていただけるよう、メンバー、スタッフ一同がんばってまいります。</a:t>
            </a:r>
            <a:endParaRPr kumimoji="1" lang="en-US" altLang="ja-JP" sz="1200" dirty="0">
              <a:latin typeface="ＭＳ Ｐ明朝" panose="02020600040205080304" pitchFamily="18" charset="-128"/>
              <a:ea typeface="ＭＳ Ｐ明朝" panose="02020600040205080304" pitchFamily="18" charset="-128"/>
            </a:endParaRPr>
          </a:p>
        </p:txBody>
      </p:sp>
      <p:pic>
        <p:nvPicPr>
          <p:cNvPr id="3" name="図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27020" y="929248"/>
            <a:ext cx="1156448" cy="1541930"/>
          </a:xfrm>
          <a:prstGeom prst="rect">
            <a:avLst/>
          </a:prstGeom>
        </p:spPr>
      </p:pic>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17387" y="2579077"/>
            <a:ext cx="1166081" cy="1554774"/>
          </a:xfrm>
          <a:prstGeom prst="rect">
            <a:avLst/>
          </a:prstGeom>
        </p:spPr>
      </p:pic>
      <p:sp>
        <p:nvSpPr>
          <p:cNvPr id="19" name="テキスト ボックス 18"/>
          <p:cNvSpPr txBox="1"/>
          <p:nvPr/>
        </p:nvSpPr>
        <p:spPr>
          <a:xfrm>
            <a:off x="5155936" y="239845"/>
            <a:ext cx="3218328" cy="369332"/>
          </a:xfrm>
          <a:prstGeom prst="rect">
            <a:avLst/>
          </a:prstGeom>
          <a:noFill/>
        </p:spPr>
        <p:txBody>
          <a:bodyPr wrap="square" rtlCol="0">
            <a:spAutoFit/>
          </a:bodyPr>
          <a:lstStyle/>
          <a:p>
            <a:r>
              <a:rPr lang="ja-JP" altLang="en-US" dirty="0" smtClean="0"/>
              <a:t>工房のスケジュール</a:t>
            </a:r>
            <a:endParaRPr kumimoji="1" lang="ja-JP" altLang="en-US" dirty="0"/>
          </a:p>
        </p:txBody>
      </p:sp>
      <p:pic>
        <p:nvPicPr>
          <p:cNvPr id="4" name="図 3"/>
          <p:cNvPicPr>
            <a:picLocks noChangeAspect="1"/>
          </p:cNvPicPr>
          <p:nvPr/>
        </p:nvPicPr>
        <p:blipFill rotWithShape="1">
          <a:blip r:embed="rId4">
            <a:extLst>
              <a:ext uri="{28A0092B-C50C-407E-A947-70E740481C1C}">
                <a14:useLocalDpi xmlns:a14="http://schemas.microsoft.com/office/drawing/2010/main" val="0"/>
              </a:ext>
            </a:extLst>
          </a:blip>
          <a:srcRect t="2933" r="-1274"/>
          <a:stretch/>
        </p:blipFill>
        <p:spPr>
          <a:xfrm>
            <a:off x="8628245" y="5247412"/>
            <a:ext cx="955195" cy="1206813"/>
          </a:xfrm>
          <a:prstGeom prst="ellipse">
            <a:avLst/>
          </a:prstGeom>
          <a:ln>
            <a:noFill/>
          </a:ln>
          <a:effectLst>
            <a:softEdge rad="112500"/>
          </a:effectLst>
        </p:spPr>
      </p:pic>
      <p:pic>
        <p:nvPicPr>
          <p:cNvPr id="5" name="図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3431773" y="5232967"/>
            <a:ext cx="1561972" cy="1171479"/>
          </a:xfrm>
          <a:prstGeom prst="rect">
            <a:avLst/>
          </a:prstGeom>
        </p:spPr>
      </p:pic>
      <p:pic>
        <p:nvPicPr>
          <p:cNvPr id="15" name="図 14"/>
          <p:cNvPicPr>
            <a:picLocks noChangeAspect="1"/>
          </p:cNvPicPr>
          <p:nvPr/>
        </p:nvPicPr>
        <p:blipFill>
          <a:blip r:embed="rId6"/>
          <a:stretch>
            <a:fillRect/>
          </a:stretch>
        </p:blipFill>
        <p:spPr>
          <a:xfrm>
            <a:off x="5305596" y="739238"/>
            <a:ext cx="4226746" cy="1230767"/>
          </a:xfrm>
          <a:prstGeom prst="rect">
            <a:avLst/>
          </a:prstGeom>
        </p:spPr>
      </p:pic>
      <p:pic>
        <p:nvPicPr>
          <p:cNvPr id="21" name="図 20"/>
          <p:cNvPicPr>
            <a:picLocks noChangeAspect="1"/>
          </p:cNvPicPr>
          <p:nvPr/>
        </p:nvPicPr>
        <p:blipFill>
          <a:blip r:embed="rId7"/>
          <a:stretch>
            <a:fillRect/>
          </a:stretch>
        </p:blipFill>
        <p:spPr>
          <a:xfrm>
            <a:off x="5305596" y="2037507"/>
            <a:ext cx="1550093" cy="2650681"/>
          </a:xfrm>
          <a:prstGeom prst="rect">
            <a:avLst/>
          </a:prstGeom>
        </p:spPr>
      </p:pic>
      <p:sp>
        <p:nvSpPr>
          <p:cNvPr id="23" name="正方形/長方形 22"/>
          <p:cNvSpPr/>
          <p:nvPr/>
        </p:nvSpPr>
        <p:spPr>
          <a:xfrm>
            <a:off x="1884252" y="174310"/>
            <a:ext cx="410436" cy="45279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smtClean="0">
                <a:latin typeface="HGPｺﾞｼｯｸE" panose="020B0900000000000000" pitchFamily="50" charset="-128"/>
                <a:ea typeface="HGPｺﾞｼｯｸE" panose="020B0900000000000000" pitchFamily="50" charset="-128"/>
              </a:rPr>
              <a:t>で</a:t>
            </a:r>
            <a:endParaRPr kumimoji="1" lang="ja-JP" altLang="en-US" b="1" dirty="0">
              <a:latin typeface="HGPｺﾞｼｯｸE" panose="020B0900000000000000" pitchFamily="50" charset="-128"/>
              <a:ea typeface="HGPｺﾞｼｯｸE" panose="020B0900000000000000" pitchFamily="50" charset="-128"/>
            </a:endParaRPr>
          </a:p>
        </p:txBody>
      </p:sp>
      <p:sp>
        <p:nvSpPr>
          <p:cNvPr id="24" name="正方形/長方形 23"/>
          <p:cNvSpPr/>
          <p:nvPr/>
        </p:nvSpPr>
        <p:spPr>
          <a:xfrm>
            <a:off x="2359100" y="174310"/>
            <a:ext cx="410436" cy="45279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smtClean="0">
                <a:latin typeface="HGPｺﾞｼｯｸE" panose="020B0900000000000000" pitchFamily="50" charset="-128"/>
                <a:ea typeface="HGPｺﾞｼｯｸE" panose="020B0900000000000000" pitchFamily="50" charset="-128"/>
              </a:rPr>
              <a:t>ん</a:t>
            </a:r>
            <a:endParaRPr kumimoji="1" lang="ja-JP" altLang="en-US" b="1" dirty="0">
              <a:latin typeface="HGPｺﾞｼｯｸE" panose="020B0900000000000000" pitchFamily="50" charset="-128"/>
              <a:ea typeface="HGPｺﾞｼｯｸE" panose="020B0900000000000000" pitchFamily="50" charset="-128"/>
            </a:endParaRPr>
          </a:p>
        </p:txBody>
      </p:sp>
      <p:sp>
        <p:nvSpPr>
          <p:cNvPr id="25" name="正方形/長方形 24"/>
          <p:cNvSpPr/>
          <p:nvPr/>
        </p:nvSpPr>
        <p:spPr>
          <a:xfrm>
            <a:off x="2833948" y="174310"/>
            <a:ext cx="410436" cy="45279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smtClean="0">
                <a:latin typeface="HGPｺﾞｼｯｸE" panose="020B0900000000000000" pitchFamily="50" charset="-128"/>
                <a:ea typeface="HGPｺﾞｼｯｸE" panose="020B0900000000000000" pitchFamily="50" charset="-128"/>
              </a:rPr>
              <a:t>で</a:t>
            </a:r>
            <a:endParaRPr kumimoji="1" lang="ja-JP" altLang="en-US" b="1" dirty="0">
              <a:latin typeface="HGPｺﾞｼｯｸE" panose="020B0900000000000000" pitchFamily="50" charset="-128"/>
              <a:ea typeface="HGPｺﾞｼｯｸE" panose="020B0900000000000000" pitchFamily="50" charset="-128"/>
            </a:endParaRPr>
          </a:p>
        </p:txBody>
      </p:sp>
      <p:sp>
        <p:nvSpPr>
          <p:cNvPr id="26" name="正方形/長方形 25"/>
          <p:cNvSpPr/>
          <p:nvPr/>
        </p:nvSpPr>
        <p:spPr>
          <a:xfrm>
            <a:off x="3308797" y="174310"/>
            <a:ext cx="410436" cy="452797"/>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kumimoji="1" lang="ja-JP" altLang="en-US" b="1" dirty="0" smtClean="0">
                <a:latin typeface="HGPｺﾞｼｯｸE" panose="020B0900000000000000" pitchFamily="50" charset="-128"/>
                <a:ea typeface="HGPｺﾞｼｯｸE" panose="020B0900000000000000" pitchFamily="50" charset="-128"/>
              </a:rPr>
              <a:t>ん</a:t>
            </a:r>
            <a:endParaRPr kumimoji="1" lang="ja-JP" altLang="en-US" b="1" dirty="0">
              <a:latin typeface="HGPｺﾞｼｯｸE" panose="020B0900000000000000" pitchFamily="50" charset="-128"/>
              <a:ea typeface="HGPｺﾞｼｯｸE" panose="020B0900000000000000" pitchFamily="50" charset="-128"/>
            </a:endParaRPr>
          </a:p>
        </p:txBody>
      </p:sp>
      <p:sp>
        <p:nvSpPr>
          <p:cNvPr id="27" name="テキスト ボックス 26"/>
          <p:cNvSpPr txBox="1"/>
          <p:nvPr/>
        </p:nvSpPr>
        <p:spPr>
          <a:xfrm>
            <a:off x="8476576" y="6454224"/>
            <a:ext cx="1259095" cy="230832"/>
          </a:xfrm>
          <a:prstGeom prst="rect">
            <a:avLst/>
          </a:prstGeom>
          <a:noFill/>
        </p:spPr>
        <p:txBody>
          <a:bodyPr wrap="square" rtlCol="0">
            <a:spAutoFit/>
          </a:bodyPr>
          <a:lstStyle/>
          <a:p>
            <a:pPr algn="ctr"/>
            <a:r>
              <a:rPr lang="ja-JP" altLang="en-US" sz="900" dirty="0" smtClean="0">
                <a:latin typeface="+mn-ea"/>
              </a:rPr>
              <a:t>運営責任者 千葉良一</a:t>
            </a:r>
            <a:endParaRPr kumimoji="1" lang="en-US" altLang="ja-JP" sz="900" dirty="0">
              <a:latin typeface="+mn-ea"/>
            </a:endParaRPr>
          </a:p>
        </p:txBody>
      </p:sp>
      <p:pic>
        <p:nvPicPr>
          <p:cNvPr id="28" name="図 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8075228" y="3198435"/>
            <a:ext cx="1665272" cy="1248954"/>
          </a:xfrm>
          <a:prstGeom prst="rect">
            <a:avLst/>
          </a:prstGeom>
        </p:spPr>
      </p:pic>
      <p:sp>
        <p:nvSpPr>
          <p:cNvPr id="29" name="テキスト ボックス 28"/>
          <p:cNvSpPr txBox="1"/>
          <p:nvPr/>
        </p:nvSpPr>
        <p:spPr>
          <a:xfrm>
            <a:off x="7000018" y="3104094"/>
            <a:ext cx="1037465" cy="400110"/>
          </a:xfrm>
          <a:prstGeom prst="rect">
            <a:avLst/>
          </a:prstGeom>
          <a:noFill/>
        </p:spPr>
        <p:txBody>
          <a:bodyPr wrap="none" rtlCol="0">
            <a:spAutoFit/>
          </a:bodyPr>
          <a:lstStyle/>
          <a:p>
            <a:pPr algn="ctr"/>
            <a:r>
              <a:rPr lang="ja-JP" altLang="en-US" sz="1000" dirty="0" smtClean="0"/>
              <a:t>その他の</a:t>
            </a:r>
            <a:endParaRPr lang="en-US" altLang="ja-JP" sz="1000" dirty="0" smtClean="0"/>
          </a:p>
          <a:p>
            <a:pPr algn="ctr"/>
            <a:r>
              <a:rPr kumimoji="1" lang="ja-JP" altLang="en-US" sz="1000" dirty="0" smtClean="0"/>
              <a:t>レクリエーション</a:t>
            </a:r>
            <a:endParaRPr kumimoji="1" lang="ja-JP" altLang="en-US" sz="1000" dirty="0"/>
          </a:p>
        </p:txBody>
      </p:sp>
      <p:sp>
        <p:nvSpPr>
          <p:cNvPr id="30" name="テキスト ボックス 29"/>
          <p:cNvSpPr txBox="1"/>
          <p:nvPr/>
        </p:nvSpPr>
        <p:spPr>
          <a:xfrm rot="659510">
            <a:off x="7199715" y="3621314"/>
            <a:ext cx="886781" cy="246221"/>
          </a:xfrm>
          <a:prstGeom prst="rect">
            <a:avLst/>
          </a:prstGeom>
          <a:solidFill>
            <a:schemeClr val="accent6">
              <a:lumMod val="20000"/>
              <a:lumOff val="80000"/>
            </a:schemeClr>
          </a:solidFill>
        </p:spPr>
        <p:txBody>
          <a:bodyPr wrap="none" rtlCol="0">
            <a:spAutoFit/>
          </a:bodyPr>
          <a:lstStyle/>
          <a:p>
            <a:r>
              <a:rPr lang="ja-JP" altLang="en-US" sz="1000" dirty="0"/>
              <a:t>ウォーキング</a:t>
            </a:r>
            <a:endParaRPr kumimoji="1" lang="ja-JP" altLang="en-US" sz="1000" dirty="0"/>
          </a:p>
        </p:txBody>
      </p:sp>
      <p:sp>
        <p:nvSpPr>
          <p:cNvPr id="31" name="テキスト ボックス 30"/>
          <p:cNvSpPr txBox="1"/>
          <p:nvPr/>
        </p:nvSpPr>
        <p:spPr>
          <a:xfrm rot="20236330">
            <a:off x="6961712" y="3797853"/>
            <a:ext cx="441146" cy="246221"/>
          </a:xfrm>
          <a:prstGeom prst="rect">
            <a:avLst/>
          </a:prstGeom>
          <a:solidFill>
            <a:schemeClr val="accent2">
              <a:lumMod val="20000"/>
              <a:lumOff val="80000"/>
            </a:schemeClr>
          </a:solidFill>
        </p:spPr>
        <p:txBody>
          <a:bodyPr wrap="none" rtlCol="0">
            <a:spAutoFit/>
          </a:bodyPr>
          <a:lstStyle/>
          <a:p>
            <a:r>
              <a:rPr lang="ja-JP" altLang="en-US" sz="1000" dirty="0" smtClean="0"/>
              <a:t>遠足</a:t>
            </a:r>
            <a:endParaRPr kumimoji="1" lang="ja-JP" altLang="en-US" sz="1000" dirty="0"/>
          </a:p>
        </p:txBody>
      </p:sp>
      <p:sp>
        <p:nvSpPr>
          <p:cNvPr id="32" name="テキスト ボックス 31"/>
          <p:cNvSpPr txBox="1"/>
          <p:nvPr/>
        </p:nvSpPr>
        <p:spPr>
          <a:xfrm rot="1593598">
            <a:off x="7411501" y="4044697"/>
            <a:ext cx="697627" cy="246221"/>
          </a:xfrm>
          <a:prstGeom prst="rect">
            <a:avLst/>
          </a:prstGeom>
          <a:solidFill>
            <a:schemeClr val="accent6">
              <a:lumMod val="20000"/>
              <a:lumOff val="80000"/>
            </a:schemeClr>
          </a:solidFill>
        </p:spPr>
        <p:txBody>
          <a:bodyPr wrap="none" rtlCol="0">
            <a:spAutoFit/>
          </a:bodyPr>
          <a:lstStyle/>
          <a:p>
            <a:r>
              <a:rPr kumimoji="1" lang="ja-JP" altLang="en-US" sz="1000" dirty="0" smtClean="0"/>
              <a:t>社会見学</a:t>
            </a:r>
            <a:endParaRPr kumimoji="1" lang="ja-JP" altLang="en-US" sz="1000" dirty="0"/>
          </a:p>
        </p:txBody>
      </p:sp>
      <p:sp>
        <p:nvSpPr>
          <p:cNvPr id="33" name="テキスト ボックス 32"/>
          <p:cNvSpPr txBox="1"/>
          <p:nvPr/>
        </p:nvSpPr>
        <p:spPr>
          <a:xfrm rot="20895356">
            <a:off x="7177951" y="4328586"/>
            <a:ext cx="681597" cy="246221"/>
          </a:xfrm>
          <a:prstGeom prst="rect">
            <a:avLst/>
          </a:prstGeom>
          <a:solidFill>
            <a:schemeClr val="accent2">
              <a:lumMod val="20000"/>
              <a:lumOff val="80000"/>
            </a:schemeClr>
          </a:solidFill>
        </p:spPr>
        <p:txBody>
          <a:bodyPr wrap="none" rtlCol="0">
            <a:spAutoFit/>
          </a:bodyPr>
          <a:lstStyle/>
          <a:p>
            <a:r>
              <a:rPr kumimoji="1" lang="ja-JP" altLang="en-US" sz="1000" dirty="0" smtClean="0"/>
              <a:t>スポーツ</a:t>
            </a:r>
            <a:endParaRPr kumimoji="1" lang="ja-JP" altLang="en-US" sz="1000" dirty="0"/>
          </a:p>
        </p:txBody>
      </p:sp>
      <p:pic>
        <p:nvPicPr>
          <p:cNvPr id="14" name="図 13"/>
          <p:cNvPicPr>
            <a:picLocks noChangeAspect="1"/>
          </p:cNvPicPr>
          <p:nvPr/>
        </p:nvPicPr>
        <p:blipFill>
          <a:blip r:embed="rId9"/>
          <a:stretch>
            <a:fillRect/>
          </a:stretch>
        </p:blipFill>
        <p:spPr>
          <a:xfrm>
            <a:off x="7081341" y="2029688"/>
            <a:ext cx="2451000" cy="866533"/>
          </a:xfrm>
          <a:prstGeom prst="rect">
            <a:avLst/>
          </a:prstGeom>
        </p:spPr>
      </p:pic>
    </p:spTree>
    <p:extLst>
      <p:ext uri="{BB962C8B-B14F-4D97-AF65-F5344CB8AC3E}">
        <p14:creationId xmlns:p14="http://schemas.microsoft.com/office/powerpoint/2010/main" val="1272697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252</TotalTime>
  <Words>352</Words>
  <Application>Microsoft Office PowerPoint</Application>
  <PresentationFormat>A4 210 x 297 mm</PresentationFormat>
  <Paragraphs>59</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HGPｺﾞｼｯｸE</vt:lpstr>
      <vt:lpstr>HG丸ｺﾞｼｯｸM-PRO</vt:lpstr>
      <vt:lpstr>ＭＳ Ｐゴシック</vt:lpstr>
      <vt:lpstr>ＭＳ Ｐ明朝</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天野暢子</dc:creator>
  <cp:lastModifiedBy>N A</cp:lastModifiedBy>
  <cp:revision>41</cp:revision>
  <cp:lastPrinted>2016-05-09T06:41:26Z</cp:lastPrinted>
  <dcterms:created xsi:type="dcterms:W3CDTF">2016-05-03T00:32:54Z</dcterms:created>
  <dcterms:modified xsi:type="dcterms:W3CDTF">2016-11-22T14:55:41Z</dcterms:modified>
</cp:coreProperties>
</file>